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91" r:id="rId5"/>
    <p:sldMasterId id="2147483711" r:id="rId6"/>
    <p:sldMasterId id="2147483731" r:id="rId7"/>
    <p:sldMasterId id="2147483775" r:id="rId8"/>
    <p:sldMasterId id="2147483795" r:id="rId9"/>
  </p:sldMasterIdLst>
  <p:notesMasterIdLst>
    <p:notesMasterId r:id="rId37"/>
  </p:notesMasterIdLst>
  <p:sldIdLst>
    <p:sldId id="334" r:id="rId10"/>
    <p:sldId id="22901" r:id="rId11"/>
    <p:sldId id="22904" r:id="rId12"/>
    <p:sldId id="486" r:id="rId13"/>
    <p:sldId id="409" r:id="rId14"/>
    <p:sldId id="364" r:id="rId15"/>
    <p:sldId id="22899" r:id="rId16"/>
    <p:sldId id="360" r:id="rId17"/>
    <p:sldId id="22893" r:id="rId18"/>
    <p:sldId id="22903" r:id="rId19"/>
    <p:sldId id="463" r:id="rId20"/>
    <p:sldId id="446" r:id="rId21"/>
    <p:sldId id="421" r:id="rId22"/>
    <p:sldId id="352" r:id="rId23"/>
    <p:sldId id="22896" r:id="rId24"/>
    <p:sldId id="472" r:id="rId25"/>
    <p:sldId id="426" r:id="rId26"/>
    <p:sldId id="479" r:id="rId27"/>
    <p:sldId id="449" r:id="rId28"/>
    <p:sldId id="444" r:id="rId29"/>
    <p:sldId id="22897" r:id="rId30"/>
    <p:sldId id="346" r:id="rId31"/>
    <p:sldId id="22894" r:id="rId32"/>
    <p:sldId id="484" r:id="rId33"/>
    <p:sldId id="398" r:id="rId34"/>
    <p:sldId id="485" r:id="rId35"/>
    <p:sldId id="393" r:id="rId3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5790B08E-DAB1-4FA7-8E20-C3B02F8A4051}">
          <p14:sldIdLst>
            <p14:sldId id="334"/>
            <p14:sldId id="22901"/>
            <p14:sldId id="22904"/>
            <p14:sldId id="486"/>
            <p14:sldId id="409"/>
            <p14:sldId id="364"/>
            <p14:sldId id="22899"/>
            <p14:sldId id="360"/>
            <p14:sldId id="22893"/>
            <p14:sldId id="22903"/>
            <p14:sldId id="463"/>
            <p14:sldId id="446"/>
            <p14:sldId id="421"/>
            <p14:sldId id="352"/>
            <p14:sldId id="22896"/>
            <p14:sldId id="472"/>
            <p14:sldId id="426"/>
            <p14:sldId id="479"/>
            <p14:sldId id="449"/>
            <p14:sldId id="444"/>
            <p14:sldId id="22897"/>
            <p14:sldId id="346"/>
          </p14:sldIdLst>
        </p14:section>
        <p14:section name="Pellervo" id="{E5A1F9BF-8E86-466B-8A6C-9A24308EE15B}">
          <p14:sldIdLst>
            <p14:sldId id="22894"/>
            <p14:sldId id="484"/>
            <p14:sldId id="398"/>
            <p14:sldId id="485"/>
            <p14:sldId id="3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Tekijä" initials="K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Tekijä" initials="A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41"/>
  </p:normalViewPr>
  <p:slideViewPr>
    <p:cSldViewPr snapToGrid="0" snapToObjects="1" showGuides="1">
      <p:cViewPr varScale="1">
        <p:scale>
          <a:sx n="112" d="100"/>
          <a:sy n="112" d="100"/>
        </p:scale>
        <p:origin x="96" y="36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3" d="100"/>
        <a:sy n="8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presProps" Target="presProp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CA549-B866-EE40-9140-FE5D2B6002F1}" type="datetimeFigureOut">
              <a:rPr lang="en-FI" smtClean="0"/>
              <a:t>04/17/2023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7936D-B002-1445-8BB3-E7BEFF5B4F6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9838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7936D-B002-1445-8BB3-E7BEFF5B4F64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72721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17936D-B002-1445-8BB3-E7BEFF5B4F64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671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17936D-B002-1445-8BB3-E7BEFF5B4F64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236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95859B-DB8C-4844-9DDE-E897F7456B4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71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123C5F-6406-4AB3-B661-BAE5266E0499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458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=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Suurin osa kansasta ei tiedä, mistä neljännes maamme bruttokansantuotteesta tulee! </a:t>
            </a:r>
            <a:r>
              <a:rPr lang="fi-FI"/>
              <a:t>Lähde: Pellervon osuustoimintatutkimus 2018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17936D-B002-1445-8BB3-E7BEFF5B4F64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681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17936D-B002-1445-8BB3-E7BEFF5B4F64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756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twitter.com/PellervoFi" TargetMode="Externa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image" Target="../media/image4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hyperlink" Target="https://twitter.com/PellervoFi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hyperlink" Target="https://www.facebook.com/pellervofi" TargetMode="Externa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4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4019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759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E6F7CA-F8DF-9D49-8C49-B1D739708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effectLst/>
              </a:rPr>
              <a:t>Click to add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8574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>
                <a:effectLst/>
              </a:rPr>
              <a:t>Click to add title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733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>
                <a:effectLst/>
              </a:rPr>
              <a:t>Click to add title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155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2654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33958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6857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9559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443563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87057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1">
                <a:solidFill>
                  <a:schemeClr val="accent3"/>
                </a:solidFill>
                <a:latin typeface="Sofia Pro Medium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48616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41041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32210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60648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11633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6171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5114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5114" y="1254384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5027332"/>
            <a:ext cx="2992261" cy="835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079D49-D9F3-664A-BEEE-33EC92C73736}"/>
              </a:ext>
            </a:extLst>
          </p:cNvPr>
          <p:cNvSpPr txBox="1"/>
          <p:nvPr userDrawn="1"/>
        </p:nvSpPr>
        <p:spPr>
          <a:xfrm>
            <a:off x="11431418" y="1787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dirty="0" err="1">
              <a:solidFill>
                <a:schemeClr val="tx2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62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747368"/>
            <a:ext cx="2992261" cy="835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079D49-D9F3-664A-BEEE-33EC92C73736}"/>
              </a:ext>
            </a:extLst>
          </p:cNvPr>
          <p:cNvSpPr txBox="1"/>
          <p:nvPr userDrawn="1"/>
        </p:nvSpPr>
        <p:spPr>
          <a:xfrm>
            <a:off x="11431418" y="1787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dirty="0" err="1">
              <a:solidFill>
                <a:schemeClr val="tx2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45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90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1228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46424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E6F7CA-F8DF-9D49-8C49-B1D739708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</a:rPr>
              <a:t>Click to add title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70877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421621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524475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9135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69382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363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87087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097822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83660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1">
                <a:solidFill>
                  <a:schemeClr val="accent3"/>
                </a:solidFill>
                <a:latin typeface="Sofia Pro Medium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38802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502245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918414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687485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7122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300309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917899"/>
            <a:ext cx="2992261" cy="835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079D49-D9F3-664A-BEEE-33EC92C73736}"/>
              </a:ext>
            </a:extLst>
          </p:cNvPr>
          <p:cNvSpPr txBox="1"/>
          <p:nvPr userDrawn="1"/>
        </p:nvSpPr>
        <p:spPr>
          <a:xfrm>
            <a:off x="11431418" y="1787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err="1">
              <a:solidFill>
                <a:schemeClr val="tx2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29721-16DA-2641-83AB-F6E10B9A7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6463" y="2533189"/>
            <a:ext cx="7272337" cy="2052846"/>
          </a:xfrm>
        </p:spPr>
        <p:txBody>
          <a:bodyPr/>
          <a:lstStyle>
            <a:lvl1pPr marL="0" indent="0">
              <a:buNone/>
              <a:defRPr sz="1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903271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141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90897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539874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E6F7CA-F8DF-9D49-8C49-B1D739708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</a:rPr>
              <a:t>Click to add title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615715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952222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96921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864893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082109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557557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715786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293066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98662" y="6264953"/>
            <a:ext cx="870700" cy="382368"/>
          </a:xfrm>
        </p:spPr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9362" y="6264440"/>
            <a:ext cx="523051" cy="382881"/>
          </a:xfrm>
        </p:spPr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25539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1">
                <a:solidFill>
                  <a:schemeClr val="accent3"/>
                </a:solidFill>
                <a:latin typeface="Sofia Pro Medium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1938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804871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971232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49938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55455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2241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917899"/>
            <a:ext cx="2992261" cy="835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079D49-D9F3-664A-BEEE-33EC92C73736}"/>
              </a:ext>
            </a:extLst>
          </p:cNvPr>
          <p:cNvSpPr txBox="1"/>
          <p:nvPr userDrawn="1"/>
        </p:nvSpPr>
        <p:spPr>
          <a:xfrm>
            <a:off x="11431418" y="1787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err="1">
              <a:solidFill>
                <a:schemeClr val="tx2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29721-16DA-2641-83AB-F6E10B9A7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6463" y="2533189"/>
            <a:ext cx="7272337" cy="2052846"/>
          </a:xfrm>
        </p:spPr>
        <p:txBody>
          <a:bodyPr/>
          <a:lstStyle>
            <a:lvl1pPr marL="0" indent="0">
              <a:buNone/>
              <a:defRPr sz="1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50459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024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Otsikkodia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86213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981578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/>
              <a:t>Muokkaa alaotsikon perustyyliä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059486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san ylätunnis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/>
              <a:t>Muokkaa alaotsikon perustyyliä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180728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san ylätunnis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999478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san ylätunnis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72518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42383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_2_kolum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962645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e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417032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4047171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350499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356382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0">
                <a:solidFill>
                  <a:schemeClr val="accent3"/>
                </a:solidFill>
                <a:latin typeface="Sofia Pro Light" pitchFamily="2" charset="77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329051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750791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152984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244440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446891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4432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917899"/>
            <a:ext cx="2992261" cy="83534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29721-16DA-2641-83AB-F6E10B9A7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6463" y="2533189"/>
            <a:ext cx="7272337" cy="2052846"/>
          </a:xfrm>
        </p:spPr>
        <p:txBody>
          <a:bodyPr/>
          <a:lstStyle>
            <a:lvl1pPr marL="0" indent="0">
              <a:buNone/>
              <a:defRPr sz="1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85380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48214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950072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536773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F19E40B-A464-4B3D-9E5D-6870A2748546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37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F0637EE-3188-40E9-B927-D1248917BCB8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446615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12C32CA-2BB2-487E-8766-BD735AF17882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683009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E6F7CA-F8DF-9D49-8C49-B1D739708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</a:rPr>
              <a:t>Click to add title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1DE30D95-AF3E-46FE-8F90-540CE3458C57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112937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2BD99BE-999B-4AAE-B646-F0828165D9AE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212587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>
                <a:effectLst/>
              </a:rPr>
              <a:t>Click to add title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111899F-A4A5-4C80-92CB-7953D0B5EFFE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28353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4AF-E7BB-4765-95E5-58ADB9283FD4}" type="datetime1">
              <a:rPr lang="fi-FI" smtClean="0"/>
              <a:t>17.4.2023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446050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4D49-559D-4828-89C0-431B09F180DE}" type="datetime1">
              <a:rPr lang="fi-FI" smtClean="0"/>
              <a:t>17.4.2023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8832972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0428889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D55A3-5B5E-4C5B-BAA2-F053D3D663A7}" type="datetime1">
              <a:rPr lang="fi-FI" smtClean="0"/>
              <a:t>17.4.2023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53038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537723C-0AC5-4FF3-BAD7-F6FD1AA3F026}" type="datetime1">
              <a:rPr lang="fi-FI" smtClean="0"/>
              <a:t>17.4.2023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378369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A8CC2-6526-4514-AE6B-705BF2994CBB}" type="datetime1">
              <a:rPr lang="fi-FI" smtClean="0"/>
              <a:t>17.4.2023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822813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1">
                <a:solidFill>
                  <a:schemeClr val="accent3"/>
                </a:solidFill>
                <a:latin typeface="Sofia Pro Medium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B5FC44F-8029-4BE2-9E32-1F753B57EBB9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65308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29340E-09FD-45DC-8695-656EC7B5A1C8}" type="datetime1">
              <a:rPr lang="fi-FI" smtClean="0"/>
              <a:t>17.4.2023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332818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CDCE-7830-414A-938F-D027E2596DF7}" type="datetime1">
              <a:rPr lang="fi-FI" smtClean="0"/>
              <a:t>17.4.2023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03429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8CB5-65A0-44A3-B0B8-151D5F3B04AD}" type="datetime1">
              <a:rPr lang="fi-FI" smtClean="0"/>
              <a:t>17.4.2023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25703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2E41-75FC-4660-8F11-10ADCF7ABBC8}" type="datetime1">
              <a:rPr lang="fi-FI" smtClean="0"/>
              <a:t>17.4.2023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7200530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C9E9-7CC5-4EDD-B25F-2F426F8420F8}" type="datetime1">
              <a:rPr lang="fi-FI" smtClean="0"/>
              <a:t>17.4.2023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371323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A6537F-25A3-45AB-90F2-08F294D3D0A5}" type="datetime1">
              <a:rPr lang="fi-FI" smtClean="0"/>
              <a:t>17.4.2023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917899"/>
            <a:ext cx="2992261" cy="835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079D49-D9F3-664A-BEEE-33EC92C73736}"/>
              </a:ext>
            </a:extLst>
          </p:cNvPr>
          <p:cNvSpPr txBox="1"/>
          <p:nvPr userDrawn="1"/>
        </p:nvSpPr>
        <p:spPr>
          <a:xfrm>
            <a:off x="11431418" y="1787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err="1">
              <a:solidFill>
                <a:schemeClr val="tx2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29721-16DA-2641-83AB-F6E10B9A7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6463" y="2533189"/>
            <a:ext cx="7272337" cy="2052846"/>
          </a:xfrm>
        </p:spPr>
        <p:txBody>
          <a:bodyPr/>
          <a:lstStyle>
            <a:lvl1pPr marL="0" indent="0">
              <a:buNone/>
              <a:defRPr sz="1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930468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E910DC-A525-6C4A-B71C-3E9BDCF1D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582" y="2229304"/>
            <a:ext cx="8594836" cy="23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296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Otsikkodia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3103"/>
            <a:ext cx="9144000" cy="23876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824"/>
            <a:ext cx="9144000" cy="165576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0">
                <a:solidFill>
                  <a:schemeClr val="accent3"/>
                </a:solidFill>
                <a:latin typeface="Sofia Pro Sem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80255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430" y="1495250"/>
            <a:ext cx="4861091" cy="2252662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431" y="4064095"/>
            <a:ext cx="4861090" cy="1500187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078937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/>
              <a:t>Muokkaa alaotsikon perustyyliä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371828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san ylätunnis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ABAE-979C-B140-8261-49ED67D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4685"/>
            <a:ext cx="12191999" cy="2252662"/>
          </a:xfrm>
        </p:spPr>
        <p:txBody>
          <a:bodyPr anchor="b">
            <a:noAutofit/>
          </a:bodyPr>
          <a:lstStyle>
            <a:lvl1pPr algn="ctr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6C3EE-0F4C-2A41-9C84-80514F555E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5133975"/>
            <a:ext cx="12191998" cy="852639"/>
          </a:xfr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/>
              <a:t>Muokkaa alaotsikon perustyyliä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05-C9CD-2044-A8DE-B17ED999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5255" y="4768850"/>
            <a:ext cx="2601489" cy="365125"/>
          </a:xfrm>
        </p:spPr>
        <p:txBody>
          <a:bodyPr/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9926-91D3-294C-8F93-56F16291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644-AD09-7A44-8987-DF462E43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874CB85-0672-E645-AC9C-95F71FC1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522132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san ylätunnis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13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424738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san ylätunnis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466EED-B704-E445-8451-3D712B1876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A341D46-EBC3-8D47-A8DC-11B1573AE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2212" y="864524"/>
            <a:ext cx="5279788" cy="5131611"/>
          </a:xfrm>
          <a:noFill/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7D237-D94A-584E-8450-3A6736B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A15B-C81A-3A45-BA53-C8218E4F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F61C-226D-8A4E-B829-996834D1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C4C0C0-4935-394D-BC36-DD16F0B5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873" y="6182172"/>
            <a:ext cx="1404666" cy="46514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895689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8279379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202553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_2_kolum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638899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e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D0C7C6-6B12-EC47-BDFB-EBEE0E6F9A1F}"/>
              </a:ext>
            </a:extLst>
          </p:cNvPr>
          <p:cNvSpPr/>
          <p:nvPr userDrawn="1"/>
        </p:nvSpPr>
        <p:spPr>
          <a:xfrm>
            <a:off x="296091" y="280851"/>
            <a:ext cx="11599817" cy="6296298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91A28-CAD7-704D-BDE6-6DF2553E1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602" y="441304"/>
            <a:ext cx="10578796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C715-42B6-4845-A0F7-BC448271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2" y="2170319"/>
            <a:ext cx="10578796" cy="3960000"/>
          </a:xfrm>
        </p:spPr>
        <p:txBody>
          <a:bodyPr numCol="1" spcCol="900000"/>
          <a:lstStyle>
            <a:lvl1pPr marL="228600" indent="-480600">
              <a:lnSpc>
                <a:spcPct val="150000"/>
              </a:lnSpc>
              <a:buClr>
                <a:schemeClr val="tx2"/>
              </a:buClr>
              <a:buSzPct val="80000"/>
              <a:buFontTx/>
              <a:buBlip>
                <a:blip r:embed="rId2"/>
              </a:buBlip>
              <a:defRPr sz="2800" b="1" u="sng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529546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51000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2301-A4C6-A349-8970-E8AD4FF93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800"/>
            <a:ext cx="5620214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528526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178405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003175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62B0-0A75-534D-A322-DC1EA94F9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6962" y="1383103"/>
            <a:ext cx="9258076" cy="2387600"/>
          </a:xfrm>
        </p:spPr>
        <p:txBody>
          <a:bodyPr anchor="b">
            <a:noAutofit/>
          </a:bodyPr>
          <a:lstStyle>
            <a:lvl1pPr algn="ctr">
              <a:defRPr sz="4800" b="0" i="0">
                <a:solidFill>
                  <a:schemeClr val="accent3"/>
                </a:solidFill>
                <a:latin typeface="Sofia Pro Light" pitchFamily="2" charset="77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9366-2C64-9A4D-80A9-E0CA5006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6901" y="4084824"/>
            <a:ext cx="6118198" cy="528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1" i="1">
                <a:solidFill>
                  <a:schemeClr val="tx2"/>
                </a:solidFill>
                <a:latin typeface="Sofia Pro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320B-6489-9C42-98FF-A977EF9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CBCF-36DC-C242-9D9C-D607FC13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1F1C7-6546-BC45-9FD4-98D929C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9869701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264" y="227922"/>
            <a:ext cx="5919837" cy="1081723"/>
          </a:xfrm>
        </p:spPr>
        <p:txBody>
          <a:bodyPr bIns="0"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E7BF72-4437-C042-ABBE-44E06758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473" y="688489"/>
            <a:ext cx="4369658" cy="5036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65354B50-C5C3-084E-816E-C7223C5C5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0864" y="5046664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4568C86-BAFF-D54B-A632-6075EF2B6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2229" y="5058426"/>
            <a:ext cx="305391" cy="305391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03D098E5-89E3-5143-9473-7A4914A23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230" y="5433061"/>
            <a:ext cx="305391" cy="305391"/>
          </a:xfrm>
          <a:prstGeom prst="rect">
            <a:avLst/>
          </a:prstGeom>
        </p:spPr>
      </p:pic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8CA83A2-B78F-3D4E-ACA1-3FAB8AC0AD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30864" y="5434290"/>
            <a:ext cx="5275447" cy="31715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24AAE-4320-AC49-8C56-3B0DB82010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5065" y="1975781"/>
            <a:ext cx="5920239" cy="290643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E6C56-3DB8-3848-AE79-35ABAA27E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45466" y="1309645"/>
            <a:ext cx="5919837" cy="343268"/>
          </a:xfrm>
        </p:spPr>
        <p:txBody>
          <a:bodyPr tIns="0" bIns="46800" anchor="t"/>
          <a:lstStyle>
            <a:lvl1pPr marL="228600" indent="-228600">
              <a:defRPr sz="2200" b="1"/>
            </a:lvl1pPr>
          </a:lstStyle>
          <a:p>
            <a:pPr marL="0" lvl="0" indent="0">
              <a:buNone/>
            </a:pPr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041932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E3D-A5FB-2E4F-A2EA-84BBEEBE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435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1E456F-6501-2245-8BA6-25E99621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7F348-E85E-F04D-9482-2976821C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76B60-38EA-F04D-9648-78AC7999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003750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014896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3699-E2F7-2C47-85E8-2D5F4E03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86400"/>
            <a:ext cx="11223614" cy="1325563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892F-F936-A243-8885-5964DE4D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800" y="1411963"/>
            <a:ext cx="5428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55172-5EB4-2A48-92CD-83C0947D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800" y="2235875"/>
            <a:ext cx="5428775" cy="32805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4AE45-C8BD-884F-8BA1-C412EE52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1963"/>
            <a:ext cx="56202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D054-7AD9-4B40-A37E-83D5F70DD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5875"/>
            <a:ext cx="5620214" cy="32805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ADD7-679E-9B41-8DCB-AB4FBC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BA80AB-A416-554F-995E-4D9C9BD7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4BB9-8A4B-7443-BF6E-F959BB24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5706797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0009-5508-CD40-AD8F-B2C3E2E1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49087" cy="1204234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B3A6-CDA5-8445-A5CC-761216EA4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5065" y="457201"/>
            <a:ext cx="6547349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714-C80F-ED48-9F1E-FEB5876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20.1.2023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75906-3B5D-2342-A606-810F066B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Pellervon esittely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2A800-FAE4-0642-92A5-C83F0036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E215E3-D8CA-C14D-8AC4-7D08A36D9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2065336"/>
            <a:ext cx="3949089" cy="381158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695037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9BC674-2F2D-9F42-B124-F73BC259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4CCA8-C21A-7E48-B604-639730B5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E717-1AE9-D74F-91A6-9436375F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EF95B2B-6F5F-0346-9582-FB98CE4A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6310" y="917899"/>
            <a:ext cx="5180886" cy="31502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101A5A-500D-A74C-9DA9-B501526A4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10" y="1257553"/>
            <a:ext cx="5189690" cy="79789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AE6D06F-EDB9-884C-9386-01DBD6BD4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310" y="4822369"/>
            <a:ext cx="6080513" cy="69894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5E176F-3FC0-F14E-A7DB-97EA13091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4348" y="917899"/>
            <a:ext cx="2992261" cy="83534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C6DA7E1-9AD4-9048-960C-7D8890D8EB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310" y="5498690"/>
            <a:ext cx="305391" cy="305391"/>
          </a:xfrm>
          <a:prstGeom prst="rect">
            <a:avLst/>
          </a:prstGeom>
        </p:spPr>
      </p:pic>
      <p:pic>
        <p:nvPicPr>
          <p:cNvPr id="28" name="Graphic 27">
            <a:hlinkClick r:id="rId6"/>
            <a:extLst>
              <a:ext uri="{FF2B5EF4-FFF2-40B4-BE49-F238E27FC236}">
                <a16:creationId xmlns:a16="http://schemas.microsoft.com/office/drawing/2014/main" id="{6EA9E11F-6B24-1A43-9FDD-CE1E6DF206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930" y="5498690"/>
            <a:ext cx="305391" cy="305391"/>
          </a:xfrm>
          <a:prstGeom prst="rect">
            <a:avLst/>
          </a:prstGeom>
        </p:spPr>
      </p:pic>
      <p:pic>
        <p:nvPicPr>
          <p:cNvPr id="29" name="Graphic 28">
            <a:hlinkClick r:id="rId9"/>
            <a:extLst>
              <a:ext uri="{FF2B5EF4-FFF2-40B4-BE49-F238E27FC236}">
                <a16:creationId xmlns:a16="http://schemas.microsoft.com/office/drawing/2014/main" id="{6DCAD9B5-C226-5C42-B07D-79E0EF4D68D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49916" y="5498690"/>
            <a:ext cx="324478" cy="305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AC96D57-04EA-6240-A0DB-BA2BB0CA81C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21984" y="5498690"/>
            <a:ext cx="324478" cy="30539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29721-16DA-2641-83AB-F6E10B9A7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6463" y="2533189"/>
            <a:ext cx="7272337" cy="2052846"/>
          </a:xfrm>
        </p:spPr>
        <p:txBody>
          <a:bodyPr/>
          <a:lstStyle>
            <a:lvl1pPr marL="0" indent="0">
              <a:buNone/>
              <a:defRPr sz="1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483437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00" y="86400"/>
            <a:ext cx="5076626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076626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20.1.2023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Pellervon esittely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5622255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6321-1FAF-1E49-9D2E-0E4500E9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20.1.2023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72C01-1F34-754F-B814-DFD55E188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Pellervon esittely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1AF350-93DE-F048-991A-790A0FCB3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7912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E7766-67C5-BB48-BDD6-8CF901D1E8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0814" y="86400"/>
            <a:ext cx="4658548" cy="1325563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FD4C3-4464-B14C-BF75-3A880F426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658548" cy="396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4CB70-943F-B047-B422-4281F12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‹#›</a:t>
            </a:fld>
            <a:endParaRPr lang="en-FI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9C4647-1180-6645-9AAE-913798203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812" y="6182172"/>
            <a:ext cx="1404666" cy="46514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0239" b="10239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367762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593C-5F4C-A744-A961-3D27C3BE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96037-348F-6C46-B077-61668E18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20.1.2023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054C5-931D-F14D-AA2F-88DCE75B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Pellervon esittely</a:t>
            </a:r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D287F-4A50-594A-8289-B441F4EC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BF04A1-1963-3A4B-9B29-9650EEC63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597245" cy="3960000"/>
          </a:xfrm>
        </p:spPr>
        <p:txBody>
          <a:bodyPr numCol="2" spcCol="90000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6884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image" Target="../media/image2.sv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7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4" r:id="rId3"/>
    <p:sldLayoutId id="2147483675" r:id="rId4"/>
    <p:sldLayoutId id="2147483684" r:id="rId5"/>
    <p:sldLayoutId id="2147483685" r:id="rId6"/>
    <p:sldLayoutId id="2147483686" r:id="rId7"/>
    <p:sldLayoutId id="2147483688" r:id="rId8"/>
    <p:sldLayoutId id="2147483687" r:id="rId9"/>
    <p:sldLayoutId id="2147483652" r:id="rId10"/>
    <p:sldLayoutId id="2147483671" r:id="rId11"/>
    <p:sldLayoutId id="2147483680" r:id="rId12"/>
    <p:sldLayoutId id="2147483677" r:id="rId13"/>
    <p:sldLayoutId id="2147483679" r:id="rId14"/>
    <p:sldLayoutId id="2147483654" r:id="rId15"/>
    <p:sldLayoutId id="2147483655" r:id="rId16"/>
    <p:sldLayoutId id="2147483653" r:id="rId17"/>
    <p:sldLayoutId id="2147483657" r:id="rId18"/>
    <p:sldLayoutId id="2147483689" r:id="rId19"/>
    <p:sldLayoutId id="2147483690" r:id="rId2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3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/>
              <a:t>KEVÄT 2023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1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 noProof="0"/>
              <a:t>KEVÄT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8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0B616E3D-2D48-42A1-97FD-CE077A6D7041}" type="datetime1">
              <a:rPr lang="fi-FI" smtClean="0"/>
              <a:t>17.4.2023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en-GB"/>
              <a:t>Pellervon ja osuustoiminnan esittely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6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55796-94DD-6C43-B4E1-2B7F1864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60" y="88153"/>
            <a:ext cx="112243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30F4-BA24-4F43-BF5F-37023CAF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059" y="1684800"/>
            <a:ext cx="9276291" cy="3960000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038B-BD5B-0F45-BA1C-DF6BCDCE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8662" y="6264953"/>
            <a:ext cx="766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 noProof="0"/>
              <a:t>20.1.2023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1182-B29F-594A-9A40-FCC25BCC0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6463" y="6264954"/>
            <a:ext cx="8052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r>
              <a:rPr lang="fi-FI" noProof="0"/>
              <a:t>Pellervon esittely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513A-B4F7-8143-986F-194A53932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5304" y="6264440"/>
            <a:ext cx="62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2"/>
                </a:solidFill>
                <a:latin typeface="Sofia Pro" pitchFamily="2" charset="77"/>
              </a:defRPr>
            </a:lvl1pPr>
          </a:lstStyle>
          <a:p>
            <a:fld id="{7DF43EB7-57F3-4A42-9660-EBA08A66A4CE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680500-F2B2-1248-903F-1C87952DD3CC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42400" y="6237761"/>
            <a:ext cx="13924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5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2"/>
          </a:solidFill>
          <a:latin typeface="Sofia Pr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22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−"/>
        <a:defRPr sz="18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fia Pr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vjh4-60y4aE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5.png"/><Relationship Id="rId3" Type="http://schemas.openxmlformats.org/officeDocument/2006/relationships/image" Target="../media/image31.png"/><Relationship Id="rId21" Type="http://schemas.openxmlformats.org/officeDocument/2006/relationships/image" Target="../media/image48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17" Type="http://schemas.microsoft.com/office/2007/relationships/hdphoto" Target="../media/hdphoto1.wdp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1.png"/><Relationship Id="rId5" Type="http://schemas.openxmlformats.org/officeDocument/2006/relationships/image" Target="../media/image33.gif"/><Relationship Id="rId15" Type="http://schemas.openxmlformats.org/officeDocument/2006/relationships/image" Target="../media/image43.png"/><Relationship Id="rId23" Type="http://schemas.openxmlformats.org/officeDocument/2006/relationships/image" Target="../media/image50.png"/><Relationship Id="rId10" Type="http://schemas.openxmlformats.org/officeDocument/2006/relationships/image" Target="../media/image38.png"/><Relationship Id="rId19" Type="http://schemas.openxmlformats.org/officeDocument/2006/relationships/image" Target="../media/image46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2.png"/><Relationship Id="rId22" Type="http://schemas.openxmlformats.org/officeDocument/2006/relationships/image" Target="../media/image49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25B4C-6185-1646-9678-908A45DE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5400" dirty="0"/>
              <a:t>Mitä on osuustoiminta?</a:t>
            </a:r>
            <a:br>
              <a:rPr lang="fi-FI" sz="5400" dirty="0"/>
            </a:br>
            <a:endParaRPr lang="en-FI" sz="54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A386B0A-D16C-2F4A-B745-7B8B3D6A4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133975"/>
            <a:ext cx="12192000" cy="852639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6A2B9-D38C-5B4F-8F7C-772CD25E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A1001-865F-DB4B-88EE-F1183D8D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1</a:t>
            </a:fld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03863-062E-E842-AD79-4201B2969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810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37643D-B066-921A-719A-E0EB1ACB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9EBD87-6EED-E6FC-6A2B-EA0213B82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Mistä osuustoiminnassa on kyse?</a:t>
            </a:r>
          </a:p>
          <a:p>
            <a:r>
              <a:rPr lang="fi-FI" dirty="0"/>
              <a:t>Mihin osuustoiminta nojaa?</a:t>
            </a:r>
          </a:p>
          <a:p>
            <a:r>
              <a:rPr lang="fi-FI" dirty="0"/>
              <a:t>Osuustoiminta lukuina</a:t>
            </a:r>
          </a:p>
          <a:p>
            <a:r>
              <a:rPr lang="fi-FI" dirty="0"/>
              <a:t>Pellervo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070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7702-F800-7F41-AF9C-32BF037A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osuustoiminnassa on kyse?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67CCF-B9E7-4448-8EAD-17C6FD69C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Johdanto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7671-41C2-444D-9149-98DC8457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14.3.2023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E32A-B339-1C4E-9ABE-96694E62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Valtuuskunnan kokous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07D1-863B-B14C-A847-6CFADE3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0C6BA8-5BFE-5347-9D9B-163A681CE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200" y="1123200"/>
            <a:ext cx="4318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2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97CA241-9E14-976A-A316-0A050BBE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03CCF99-C101-769D-8141-4BC9D0D50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4</a:t>
            </a:fld>
            <a:endParaRPr lang="en-FI"/>
          </a:p>
        </p:txBody>
      </p:sp>
      <p:pic>
        <p:nvPicPr>
          <p:cNvPr id="4" name="Online-media 3" title="Mitä on osuustoiminta?">
            <a:hlinkClick r:id="" action="ppaction://media"/>
            <a:extLst>
              <a:ext uri="{FF2B5EF4-FFF2-40B4-BE49-F238E27FC236}">
                <a16:creationId xmlns:a16="http://schemas.microsoft.com/office/drawing/2014/main" id="{46583140-BA05-BD87-E9B6-B74D35D2B2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7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04741AFA-1276-6741-9126-D9D3FD5C77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400800" y="10"/>
            <a:ext cx="5791200" cy="685799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8DCC4C-5D79-4A40-8A76-A1B55D7E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247646"/>
            <a:ext cx="5076626" cy="1325563"/>
          </a:xfrm>
        </p:spPr>
        <p:txBody>
          <a:bodyPr anchor="b">
            <a:normAutofit/>
          </a:bodyPr>
          <a:lstStyle/>
          <a:p>
            <a:r>
              <a:rPr lang="en-GB" dirty="0" err="1"/>
              <a:t>Osuustoiminta</a:t>
            </a:r>
            <a:r>
              <a:rPr lang="en-GB" dirty="0"/>
              <a:t> </a:t>
            </a:r>
            <a:r>
              <a:rPr lang="en-GB" dirty="0" err="1"/>
              <a:t>lyhyesti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4B73D-CC7E-AC48-A26B-26A7D644A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62545"/>
            <a:ext cx="5076626" cy="4862946"/>
          </a:xfrm>
        </p:spPr>
        <p:txBody>
          <a:bodyPr>
            <a:noAutofit/>
          </a:bodyPr>
          <a:lstStyle/>
          <a:p>
            <a:r>
              <a:rPr lang="en-GB" sz="2100" dirty="0" err="1">
                <a:solidFill>
                  <a:schemeClr val="accent2"/>
                </a:solidFill>
              </a:rPr>
              <a:t>Osuustoiminta</a:t>
            </a:r>
            <a:r>
              <a:rPr lang="en-GB" sz="2100" dirty="0">
                <a:solidFill>
                  <a:schemeClr val="accent2"/>
                </a:solidFill>
              </a:rPr>
              <a:t> on </a:t>
            </a:r>
            <a:r>
              <a:rPr lang="en-GB" sz="2100" b="1" dirty="0" err="1">
                <a:solidFill>
                  <a:schemeClr val="accent2"/>
                </a:solidFill>
              </a:rPr>
              <a:t>osuuskunnan</a:t>
            </a:r>
            <a:r>
              <a:rPr lang="en-GB" sz="2100" b="1" dirty="0">
                <a:solidFill>
                  <a:schemeClr val="accent2"/>
                </a:solidFill>
              </a:rPr>
              <a:t>, -</a:t>
            </a:r>
            <a:r>
              <a:rPr lang="en-GB" sz="2100" b="1" dirty="0" err="1">
                <a:solidFill>
                  <a:schemeClr val="accent2"/>
                </a:solidFill>
              </a:rPr>
              <a:t>pankin</a:t>
            </a:r>
            <a:r>
              <a:rPr lang="en-GB" sz="2100" b="1" dirty="0">
                <a:solidFill>
                  <a:schemeClr val="accent2"/>
                </a:solidFill>
              </a:rPr>
              <a:t> tai </a:t>
            </a:r>
            <a:r>
              <a:rPr lang="en-GB" sz="2100" b="1" dirty="0" err="1">
                <a:solidFill>
                  <a:schemeClr val="accent2"/>
                </a:solidFill>
              </a:rPr>
              <a:t>keskinäisen</a:t>
            </a:r>
            <a:r>
              <a:rPr lang="en-GB" sz="2100" b="1" dirty="0">
                <a:solidFill>
                  <a:schemeClr val="accent2"/>
                </a:solidFill>
              </a:rPr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vakuutusyhtiön</a:t>
            </a:r>
            <a:r>
              <a:rPr lang="en-GB" sz="2100" dirty="0">
                <a:solidFill>
                  <a:schemeClr val="accent2"/>
                </a:solidFill>
              </a:rPr>
              <a:t> </a:t>
            </a:r>
            <a:r>
              <a:rPr lang="en-GB" sz="2100" dirty="0" err="1">
                <a:solidFill>
                  <a:schemeClr val="accent2"/>
                </a:solidFill>
              </a:rPr>
              <a:t>omistajien</a:t>
            </a:r>
            <a:r>
              <a:rPr lang="en-GB" sz="2100" dirty="0">
                <a:solidFill>
                  <a:schemeClr val="accent2"/>
                </a:solidFill>
              </a:rPr>
              <a:t> </a:t>
            </a:r>
            <a:r>
              <a:rPr lang="en-GB" sz="2100" dirty="0" err="1">
                <a:solidFill>
                  <a:schemeClr val="accent2"/>
                </a:solidFill>
              </a:rPr>
              <a:t>toimintaa</a:t>
            </a:r>
            <a:r>
              <a:rPr lang="en-GB" sz="2100" dirty="0">
                <a:solidFill>
                  <a:schemeClr val="accent2"/>
                </a:solidFill>
              </a:rPr>
              <a:t>. </a:t>
            </a:r>
            <a:r>
              <a:rPr lang="en-GB" sz="2100" b="1" dirty="0">
                <a:solidFill>
                  <a:schemeClr val="accent3"/>
                </a:solidFill>
              </a:rPr>
              <a:t> </a:t>
            </a:r>
          </a:p>
          <a:p>
            <a:r>
              <a:rPr lang="en-GB" sz="2100" dirty="0" err="1"/>
              <a:t>Näissä</a:t>
            </a:r>
            <a:r>
              <a:rPr lang="en-GB" sz="2100" dirty="0"/>
              <a:t> </a:t>
            </a:r>
            <a:r>
              <a:rPr lang="en-GB" sz="2100" dirty="0" err="1"/>
              <a:t>yrityksissä</a:t>
            </a:r>
            <a:r>
              <a:rPr lang="en-GB" sz="2100" dirty="0"/>
              <a:t> </a:t>
            </a:r>
            <a:r>
              <a:rPr lang="en-GB" sz="2100" dirty="0" err="1"/>
              <a:t>niiden</a:t>
            </a:r>
            <a:r>
              <a:rPr lang="en-GB" sz="2100" dirty="0"/>
              <a:t> </a:t>
            </a:r>
            <a:r>
              <a:rPr lang="en-GB" sz="2100" dirty="0" err="1"/>
              <a:t>palvelujen</a:t>
            </a:r>
            <a:r>
              <a:rPr lang="en-GB" sz="2100" dirty="0"/>
              <a:t> </a:t>
            </a:r>
            <a:r>
              <a:rPr lang="en-GB" sz="2100" dirty="0" err="1"/>
              <a:t>käyttäjät</a:t>
            </a:r>
            <a:r>
              <a:rPr lang="en-GB" sz="2100" dirty="0"/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omistavat</a:t>
            </a:r>
            <a:r>
              <a:rPr lang="en-GB" sz="2100" b="1" dirty="0">
                <a:solidFill>
                  <a:schemeClr val="accent2"/>
                </a:solidFill>
              </a:rPr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yhdessä</a:t>
            </a:r>
            <a:r>
              <a:rPr lang="en-GB" sz="2100" b="1" dirty="0">
                <a:solidFill>
                  <a:schemeClr val="accent3"/>
                </a:solidFill>
              </a:rPr>
              <a:t> </a:t>
            </a:r>
            <a:r>
              <a:rPr lang="en-GB" sz="2100" dirty="0" err="1"/>
              <a:t>palveluiden</a:t>
            </a:r>
            <a:r>
              <a:rPr lang="en-GB" sz="2100" dirty="0"/>
              <a:t> </a:t>
            </a:r>
            <a:r>
              <a:rPr lang="en-GB" sz="2100" dirty="0" err="1"/>
              <a:t>tuottajan</a:t>
            </a:r>
            <a:r>
              <a:rPr lang="en-GB" sz="2100" dirty="0"/>
              <a:t>. </a:t>
            </a:r>
          </a:p>
          <a:p>
            <a:r>
              <a:rPr lang="en-GB" sz="2100" dirty="0" err="1"/>
              <a:t>Tavoitteena</a:t>
            </a:r>
            <a:r>
              <a:rPr lang="en-GB" sz="2100" dirty="0"/>
              <a:t> on </a:t>
            </a:r>
            <a:r>
              <a:rPr lang="en-GB" sz="2100" dirty="0" err="1"/>
              <a:t>tuottaa</a:t>
            </a:r>
            <a:r>
              <a:rPr lang="en-GB" sz="2100" dirty="0"/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kestävää</a:t>
            </a:r>
            <a:r>
              <a:rPr lang="en-GB" sz="2100" b="1" dirty="0">
                <a:solidFill>
                  <a:schemeClr val="accent2"/>
                </a:solidFill>
              </a:rPr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hyötyä</a:t>
            </a:r>
            <a:r>
              <a:rPr lang="en-GB" sz="2100" b="1" dirty="0">
                <a:solidFill>
                  <a:schemeClr val="accent3"/>
                </a:solidFill>
              </a:rPr>
              <a:t> </a:t>
            </a:r>
            <a:r>
              <a:rPr lang="en-GB" sz="2100" dirty="0" err="1"/>
              <a:t>omistajien</a:t>
            </a:r>
            <a:r>
              <a:rPr lang="en-GB" sz="2100" dirty="0"/>
              <a:t> </a:t>
            </a:r>
            <a:r>
              <a:rPr lang="en-GB" sz="2100" dirty="0" err="1"/>
              <a:t>arkeen</a:t>
            </a:r>
            <a:r>
              <a:rPr lang="en-GB" sz="2100" dirty="0"/>
              <a:t>. </a:t>
            </a:r>
            <a:r>
              <a:rPr lang="en-GB" sz="2100" dirty="0" err="1"/>
              <a:t>Avaimena</a:t>
            </a:r>
            <a:r>
              <a:rPr lang="en-GB" sz="2100" dirty="0"/>
              <a:t> </a:t>
            </a:r>
            <a:r>
              <a:rPr lang="en-GB" sz="2100" dirty="0" err="1"/>
              <a:t>siihen</a:t>
            </a:r>
            <a:r>
              <a:rPr lang="en-GB" sz="2100" dirty="0"/>
              <a:t> on </a:t>
            </a:r>
            <a:r>
              <a:rPr lang="en-GB" sz="2100" dirty="0" err="1"/>
              <a:t>liiketoiminnan</a:t>
            </a:r>
            <a:r>
              <a:rPr lang="en-GB" sz="2100" dirty="0"/>
              <a:t> </a:t>
            </a:r>
            <a:r>
              <a:rPr lang="en-GB" sz="2100" dirty="0" err="1"/>
              <a:t>menestys</a:t>
            </a:r>
            <a:r>
              <a:rPr lang="en-GB" sz="2100" dirty="0"/>
              <a:t>. </a:t>
            </a:r>
          </a:p>
          <a:p>
            <a:r>
              <a:rPr lang="en-GB" sz="2100" dirty="0" err="1">
                <a:latin typeface="Sofia Pro"/>
              </a:rPr>
              <a:t>Jokaisessa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osuuskunnassa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vallitsee</a:t>
            </a:r>
            <a:r>
              <a:rPr lang="en-GB" sz="2100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demokratia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eli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jäsenet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ohjaavat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yrityksen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toimintaa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yhdessä</a:t>
            </a:r>
            <a:r>
              <a:rPr lang="en-GB" sz="2100" dirty="0">
                <a:latin typeface="Sofia Pro"/>
              </a:rPr>
              <a:t>. </a:t>
            </a:r>
            <a:endParaRPr lang="en-GB" sz="21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b="1" dirty="0">
              <a:solidFill>
                <a:schemeClr val="accent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FI" sz="2200" dirty="0"/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A257F46-2511-4AB8-93E6-8228FCC4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98662" y="6264953"/>
            <a:ext cx="7666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KEVÄT 2023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2DA00-A6EC-BB4A-8B20-BF46682A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5304" y="6264440"/>
            <a:ext cx="627109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FI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C2DDE-BDA3-6E4C-ABDF-0D765B828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FI" sz="10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358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D1E352-BE4B-5E4F-BFE0-FB33A022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Pellervon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 ja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osuustoiminnan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esittely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12" name="Picture Placeholder 11" descr="A person holding a wine glass&#10;&#10;Description automatically generated">
            <a:extLst>
              <a:ext uri="{FF2B5EF4-FFF2-40B4-BE49-F238E27FC236}">
                <a16:creationId xmlns:a16="http://schemas.microsoft.com/office/drawing/2014/main" id="{DFB34665-5FFA-0A46-BC49-2A0E0ED966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894538-1E1B-E14A-9DE8-A90AF4B1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903" y="1273093"/>
            <a:ext cx="4658548" cy="561300"/>
          </a:xfrm>
        </p:spPr>
        <p:txBody>
          <a:bodyPr/>
          <a:lstStyle/>
          <a:p>
            <a:r>
              <a:rPr lang="en-GB" dirty="0"/>
              <a:t>Mihin </a:t>
            </a:r>
            <a:r>
              <a:rPr lang="en-GB" dirty="0" err="1"/>
              <a:t>tarvitaan</a:t>
            </a:r>
            <a:r>
              <a:rPr lang="en-GB" dirty="0"/>
              <a:t> </a:t>
            </a:r>
            <a:r>
              <a:rPr lang="en-GB" dirty="0" err="1"/>
              <a:t>osuustoimintaa</a:t>
            </a:r>
            <a:r>
              <a:rPr lang="en-GB" dirty="0"/>
              <a:t>?</a:t>
            </a:r>
            <a:endParaRPr lang="en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6A471-5BC7-CA4B-AF48-A6CFABCD0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954286"/>
            <a:ext cx="4960502" cy="3960000"/>
          </a:xfrm>
        </p:spPr>
        <p:txBody>
          <a:bodyPr lIns="90000"/>
          <a:lstStyle/>
          <a:p>
            <a:r>
              <a:rPr lang="fi-FI" sz="2100" dirty="0"/>
              <a:t>Osuustoiminta on tarjonnut reilun sadan vuoden aikana suomalaisille työkaluja sekä </a:t>
            </a:r>
            <a:r>
              <a:rPr lang="fi-FI" sz="2100" b="1" dirty="0"/>
              <a:t>taloudellisten</a:t>
            </a:r>
            <a:r>
              <a:rPr lang="fi-FI" sz="2100" dirty="0"/>
              <a:t> että </a:t>
            </a:r>
            <a:r>
              <a:rPr lang="fi-FI" sz="2100" b="1" dirty="0">
                <a:solidFill>
                  <a:schemeClr val="accent2"/>
                </a:solidFill>
              </a:rPr>
              <a:t>yhteiskunnallisten epäkohtien korjaamiseen.</a:t>
            </a:r>
          </a:p>
          <a:p>
            <a:r>
              <a:rPr lang="fi-FI" sz="2100" b="1" dirty="0">
                <a:solidFill>
                  <a:schemeClr val="accent2"/>
                </a:solidFill>
              </a:rPr>
              <a:t>Yhdessä toimimalla</a:t>
            </a:r>
            <a:r>
              <a:rPr lang="fi-FI" sz="2100" dirty="0">
                <a:solidFill>
                  <a:schemeClr val="accent2"/>
                </a:solidFill>
              </a:rPr>
              <a:t> voidaan vaikuttaa asioihin, joita on yksin vaikea ratkaista. </a:t>
            </a:r>
          </a:p>
          <a:p>
            <a:r>
              <a:rPr lang="fi-FI" sz="2100" dirty="0"/>
              <a:t>Osuustoiminnan arvot ja periaatteet ohjaavat liiketoimintaa </a:t>
            </a:r>
            <a:r>
              <a:rPr lang="fi-FI" sz="2100" b="1" dirty="0"/>
              <a:t>kohtuuteen</a:t>
            </a:r>
            <a:r>
              <a:rPr lang="fi-FI" sz="2100" dirty="0"/>
              <a:t>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CB76E-161C-2A4B-8B78-F602B7DA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EB749F-03A4-9B41-9A69-75EC145BE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861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B67DB0-4747-4C73-818B-56EB744E9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Ensimmäiset osuuskunnat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0718FFF-4B3D-453A-81DD-19F9643EA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799" y="1684800"/>
            <a:ext cx="5366487" cy="3960000"/>
          </a:xfrm>
        </p:spPr>
        <p:txBody>
          <a:bodyPr/>
          <a:lstStyle/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Maidontuottaja sai kunnon hinnan. </a:t>
            </a:r>
          </a:p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Osuuskaupan asiakas sai laatutavaraa, eikä maksanut ylimääräistä. </a:t>
            </a:r>
          </a:p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Kylän mylly rakennettiin yhdessä.</a:t>
            </a:r>
          </a:p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Osuuskassat ryhtyivät vastaanottamaan säästöjä ja lainoittamaan yrittämistä.</a:t>
            </a:r>
          </a:p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Palovakuutusyhdistykset toivat </a:t>
            </a:r>
            <a:r>
              <a:rPr lang="fi-FI" sz="2100" dirty="0">
                <a:latin typeface="Sofia Pro" panose="00000500000000000000" pitchFamily="50" charset="0"/>
                <a:ea typeface="Times New Roman" panose="02020603050405020304" pitchFamily="18" charset="0"/>
              </a:rPr>
              <a:t>vakuuttamisen kaikkien ulottuville.</a:t>
            </a:r>
          </a:p>
          <a:p>
            <a:r>
              <a:rPr lang="fi-FI" sz="2100" dirty="0">
                <a:effectLst/>
                <a:latin typeface="Sofia Pro" panose="00000500000000000000" pitchFamily="50" charset="0"/>
                <a:ea typeface="Times New Roman" panose="02020603050405020304" pitchFamily="18" charset="0"/>
              </a:rPr>
              <a:t>Sähköosuuskunta toi kaikille sähkön. </a:t>
            </a:r>
          </a:p>
          <a:p>
            <a:pPr marL="0" indent="0">
              <a:buNone/>
            </a:pPr>
            <a:endParaRPr lang="fi-FI" sz="2100" dirty="0">
              <a:effectLst/>
              <a:latin typeface="Sofia Pro" panose="00000500000000000000" pitchFamily="50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9A7A28E-4267-45DB-A545-73F91603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20.1.2023</a:t>
            </a:r>
            <a:endParaRPr kumimoji="0" lang="en-FI" sz="1000" b="0" i="0" u="none" strike="noStrike" kern="1200" cap="none" spc="0" normalizeH="0" baseline="0" noProof="0" dirty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6C23251-3993-4383-9E57-3F2781DA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FI" sz="1400" b="0" i="0" u="none" strike="noStrike" kern="1200" cap="none" spc="0" normalizeH="0" baseline="0" noProof="0" dirty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12" name="Kuvan paikkamerkki 11" descr="Kuva, joka sisältää kohteen maa&#10;&#10;Kuvaus luotu automaattisesti">
            <a:extLst>
              <a:ext uri="{FF2B5EF4-FFF2-40B4-BE49-F238E27FC236}">
                <a16:creationId xmlns:a16="http://schemas.microsoft.com/office/drawing/2014/main" id="{8A511E67-2C32-1E0F-2894-236A50D561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041" b="80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8836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n paikkamerkki 10" descr="Kuva, joka sisältää kohteen ruoho, puu, piha-, kasvi&#10;&#10;Kuvaus luotu automaattisesti">
            <a:extLst>
              <a:ext uri="{FF2B5EF4-FFF2-40B4-BE49-F238E27FC236}">
                <a16:creationId xmlns:a16="http://schemas.microsoft.com/office/drawing/2014/main" id="{723DF04B-CE0E-56AA-6854-D65B7FF8D7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6250" r="26250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3C3CD-D872-0541-8DFF-8C4AB8DB7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Sofia Pro"/>
              </a:rPr>
              <a:t>Osuuskunnan</a:t>
            </a:r>
            <a:r>
              <a:rPr lang="en-GB" dirty="0">
                <a:latin typeface="Sofia Pro"/>
              </a:rPr>
              <a:t>  </a:t>
            </a:r>
            <a:r>
              <a:rPr lang="en-GB" dirty="0" err="1">
                <a:latin typeface="Sofia Pro"/>
              </a:rPr>
              <a:t>jäsenen</a:t>
            </a:r>
            <a:r>
              <a:rPr lang="en-GB" dirty="0">
                <a:latin typeface="Sofia Pro"/>
              </a:rPr>
              <a:t> </a:t>
            </a:r>
            <a:r>
              <a:rPr lang="en-GB" dirty="0" err="1">
                <a:latin typeface="Sofia Pro"/>
              </a:rPr>
              <a:t>hyöty</a:t>
            </a:r>
            <a:endParaRPr lang="fi-FI" dirty="0">
              <a:latin typeface="Sofia Pro"/>
            </a:endParaRP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1723FAF2-F420-3D5F-80FC-60E2E7BC4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684800"/>
            <a:ext cx="4769310" cy="3960000"/>
          </a:xfrm>
        </p:spPr>
        <p:txBody>
          <a:bodyPr/>
          <a:lstStyle/>
          <a:p>
            <a:r>
              <a:rPr lang="en-GB" sz="2100" b="1" dirty="0" err="1">
                <a:latin typeface="Sofia Pro"/>
              </a:rPr>
              <a:t>Palvelujen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mahdollisimman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hyvä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laatu</a:t>
            </a:r>
            <a:r>
              <a:rPr lang="en-GB" sz="2100" dirty="0">
                <a:latin typeface="Sofia Pro"/>
              </a:rPr>
              <a:t>, </a:t>
            </a:r>
            <a:r>
              <a:rPr lang="en-GB" sz="2100" dirty="0" err="1">
                <a:latin typeface="Sofia Pro"/>
              </a:rPr>
              <a:t>hinta</a:t>
            </a:r>
            <a:r>
              <a:rPr lang="en-GB" sz="2100" dirty="0">
                <a:latin typeface="Sofia Pro"/>
              </a:rPr>
              <a:t> ja </a:t>
            </a:r>
            <a:r>
              <a:rPr lang="en-GB" sz="2100" dirty="0" err="1">
                <a:latin typeface="Sofia Pro"/>
              </a:rPr>
              <a:t>saatavuus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ovat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jäsenten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yhteinen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tavoite</a:t>
            </a:r>
            <a:r>
              <a:rPr lang="en-GB" sz="2100" dirty="0">
                <a:latin typeface="Sofia Pro"/>
              </a:rPr>
              <a:t>. </a:t>
            </a:r>
          </a:p>
          <a:p>
            <a:r>
              <a:rPr lang="en-GB" sz="2100" dirty="0" err="1">
                <a:latin typeface="Sofia Pro"/>
              </a:rPr>
              <a:t>Olemassaolon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tarkoituksena</a:t>
            </a:r>
            <a:r>
              <a:rPr lang="en-GB" sz="2100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tukea</a:t>
            </a:r>
            <a:r>
              <a:rPr lang="en-GB" sz="2100" b="1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omistajiensa</a:t>
            </a:r>
            <a:r>
              <a:rPr lang="en-GB" sz="2100" b="1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taloutta</a:t>
            </a:r>
            <a:r>
              <a:rPr lang="en-GB" sz="2100" dirty="0">
                <a:latin typeface="Sofia Pro"/>
              </a:rPr>
              <a:t>.</a:t>
            </a:r>
          </a:p>
          <a:p>
            <a:r>
              <a:rPr lang="en-GB" sz="2100" b="1" dirty="0" err="1">
                <a:latin typeface="Sofia Pro"/>
              </a:rPr>
              <a:t>Ylijäämä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käytetään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palautuksiin</a:t>
            </a:r>
            <a:r>
              <a:rPr lang="en-GB" sz="2100" dirty="0">
                <a:latin typeface="Sofia Pro"/>
              </a:rPr>
              <a:t>, </a:t>
            </a:r>
            <a:r>
              <a:rPr lang="en-GB" sz="2100" dirty="0" err="1">
                <a:latin typeface="Sofia Pro"/>
              </a:rPr>
              <a:t>vakavaraisuuteen</a:t>
            </a:r>
            <a:r>
              <a:rPr lang="en-GB" sz="2100" dirty="0">
                <a:latin typeface="Sofia Pro"/>
              </a:rPr>
              <a:t> ja </a:t>
            </a:r>
            <a:r>
              <a:rPr lang="en-GB" sz="2100" dirty="0" err="1">
                <a:latin typeface="Sofia Pro"/>
              </a:rPr>
              <a:t>liiketoiminnan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kehittämiseen</a:t>
            </a:r>
            <a:r>
              <a:rPr lang="en-GB" sz="2100" dirty="0">
                <a:latin typeface="Sofia Pro"/>
              </a:rPr>
              <a:t>. </a:t>
            </a:r>
            <a:endParaRPr lang="fi-FI" sz="2100" dirty="0"/>
          </a:p>
          <a:p>
            <a:r>
              <a:rPr lang="en-GB" sz="2100" b="1" dirty="0" err="1">
                <a:solidFill>
                  <a:schemeClr val="accent2"/>
                </a:solidFill>
              </a:rPr>
              <a:t>Kestävän</a:t>
            </a:r>
            <a:r>
              <a:rPr lang="en-GB" sz="2100" b="1" dirty="0">
                <a:solidFill>
                  <a:schemeClr val="accent2"/>
                </a:solidFill>
              </a:rPr>
              <a:t> </a:t>
            </a:r>
            <a:r>
              <a:rPr lang="en-GB" sz="2100" b="1" dirty="0" err="1">
                <a:solidFill>
                  <a:schemeClr val="accent2"/>
                </a:solidFill>
              </a:rPr>
              <a:t>kehityksen</a:t>
            </a:r>
            <a:r>
              <a:rPr lang="en-GB" sz="2100" b="1" dirty="0">
                <a:solidFill>
                  <a:schemeClr val="accent2"/>
                </a:solidFill>
              </a:rPr>
              <a:t> </a:t>
            </a:r>
            <a:r>
              <a:rPr lang="en-GB" sz="2100" dirty="0" err="1">
                <a:solidFill>
                  <a:schemeClr val="accent2"/>
                </a:solidFill>
              </a:rPr>
              <a:t>edistäminen</a:t>
            </a:r>
            <a:r>
              <a:rPr lang="en-GB" sz="2100" dirty="0">
                <a:solidFill>
                  <a:schemeClr val="accent2"/>
                </a:solidFill>
              </a:rPr>
              <a:t> </a:t>
            </a:r>
            <a:r>
              <a:rPr lang="en-GB" sz="2100" dirty="0" err="1">
                <a:solidFill>
                  <a:schemeClr val="accent2"/>
                </a:solidFill>
              </a:rPr>
              <a:t>hyödyttää</a:t>
            </a:r>
            <a:r>
              <a:rPr lang="en-GB" sz="2100" dirty="0">
                <a:solidFill>
                  <a:schemeClr val="accent2"/>
                </a:solidFill>
              </a:rPr>
              <a:t> </a:t>
            </a:r>
            <a:r>
              <a:rPr lang="en-GB" sz="2100" dirty="0" err="1">
                <a:solidFill>
                  <a:schemeClr val="accent2"/>
                </a:solidFill>
              </a:rPr>
              <a:t>kaikkia</a:t>
            </a:r>
            <a:r>
              <a:rPr lang="en-GB" sz="2100" dirty="0"/>
              <a:t>. </a:t>
            </a:r>
          </a:p>
          <a:p>
            <a:r>
              <a:rPr lang="en-GB" sz="2100" b="1" dirty="0" err="1">
                <a:latin typeface="Sofia Pro"/>
              </a:rPr>
              <a:t>Yrityksen</a:t>
            </a:r>
            <a:r>
              <a:rPr lang="en-GB" sz="2100" b="1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maksamat</a:t>
            </a:r>
            <a:r>
              <a:rPr lang="en-GB" sz="2100" b="1" dirty="0">
                <a:latin typeface="Sofia Pro"/>
              </a:rPr>
              <a:t> </a:t>
            </a:r>
            <a:r>
              <a:rPr lang="en-GB" sz="2100" b="1" dirty="0" err="1">
                <a:latin typeface="Sofia Pro"/>
              </a:rPr>
              <a:t>verot</a:t>
            </a:r>
            <a:r>
              <a:rPr lang="en-GB" sz="2100" b="1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jäävät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omaan</a:t>
            </a:r>
            <a:r>
              <a:rPr lang="en-GB" sz="2100" dirty="0">
                <a:latin typeface="Sofia Pro"/>
              </a:rPr>
              <a:t> </a:t>
            </a:r>
            <a:r>
              <a:rPr lang="en-GB" sz="2100" dirty="0" err="1">
                <a:latin typeface="Sofia Pro"/>
              </a:rPr>
              <a:t>elinympäristöön</a:t>
            </a:r>
            <a:r>
              <a:rPr lang="en-GB" sz="2100" dirty="0">
                <a:latin typeface="Sofia Pro"/>
              </a:rPr>
              <a:t>. </a:t>
            </a:r>
            <a:endParaRPr lang="en-US" sz="2100" dirty="0">
              <a:latin typeface="Sofia Pro"/>
            </a:endParaRPr>
          </a:p>
          <a:p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C399A-FDCE-4047-9E3C-1D23B966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3D93F13D-3AC2-A696-A4B5-2E8763C50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2776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C5C79C4-3D60-0893-4B3B-3D5232447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sz="4000" dirty="0"/>
              <a:t>Suomen menestys tarvitsee myös suomalaista omistusta ja sen turvaamista. </a:t>
            </a:r>
            <a:br>
              <a:rPr lang="fi-FI" sz="4000" dirty="0"/>
            </a:b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423328-9143-9219-BA5C-E659F848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KEVÄT 2023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E1166B-F9D2-D9E3-8039-CDBD211C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fi-FI" noProof="0" smtClean="0"/>
              <a:pPr/>
              <a:t>9</a:t>
            </a:fld>
            <a:endParaRPr lang="fi-FI" noProof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13EE1D6-CE50-B87A-E2F8-88104CE00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7854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7702-F800-7F41-AF9C-32BF037A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Mihin osuus-toiminta nojaa?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67CCF-B9E7-4448-8EAD-17C6FD69C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Arvot, periaatteet ja läsnäolo yhteiskunnassa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7671-41C2-444D-9149-98DC8457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14.3.2023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E32A-B339-1C4E-9ABE-96694E62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Valtuuskunnan kokous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07D1-863B-B14C-A847-6CFADE3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0C6BA8-5BFE-5347-9D9B-163A681CE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200" y="1123200"/>
            <a:ext cx="4318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16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676ACC0-F452-47AB-9F00-9B371924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tx2"/>
                </a:solidFill>
              </a:rPr>
              <a:t>Osuustoiminnan kaksoisluonne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9893E2-1D6F-4F81-BE00-99FB2365D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11</a:t>
            </a:fld>
            <a:endParaRPr lang="en-FI"/>
          </a:p>
        </p:txBody>
      </p: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D9101E1F-3E8D-4CAC-918A-CB01248349D3}"/>
              </a:ext>
            </a:extLst>
          </p:cNvPr>
          <p:cNvCxnSpPr/>
          <p:nvPr/>
        </p:nvCxnSpPr>
        <p:spPr>
          <a:xfrm>
            <a:off x="1520636" y="3634960"/>
            <a:ext cx="818189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asakylkinen kolmio 6">
            <a:extLst>
              <a:ext uri="{FF2B5EF4-FFF2-40B4-BE49-F238E27FC236}">
                <a16:creationId xmlns:a16="http://schemas.microsoft.com/office/drawing/2014/main" id="{24821FCE-3231-4E82-B669-8AA6AD875DE2}"/>
              </a:ext>
            </a:extLst>
          </p:cNvPr>
          <p:cNvSpPr/>
          <p:nvPr/>
        </p:nvSpPr>
        <p:spPr>
          <a:xfrm>
            <a:off x="4518278" y="3710983"/>
            <a:ext cx="2186608" cy="152664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9DBA039-1512-4463-B6B7-9DC2F487548C}"/>
              </a:ext>
            </a:extLst>
          </p:cNvPr>
          <p:cNvSpPr txBox="1"/>
          <p:nvPr/>
        </p:nvSpPr>
        <p:spPr>
          <a:xfrm>
            <a:off x="903212" y="2505670"/>
            <a:ext cx="1710725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i-FI" b="1" dirty="0">
                <a:solidFill>
                  <a:schemeClr val="tx2"/>
                </a:solidFill>
              </a:rPr>
              <a:t>YRITYS</a:t>
            </a:r>
            <a:br>
              <a:rPr lang="fi-FI" dirty="0">
                <a:solidFill>
                  <a:schemeClr val="tx2"/>
                </a:solidFill>
              </a:rPr>
            </a:br>
            <a:r>
              <a:rPr lang="fi-FI" dirty="0">
                <a:solidFill>
                  <a:schemeClr val="tx2"/>
                </a:solidFill>
              </a:rPr>
              <a:t>Talous</a:t>
            </a:r>
          </a:p>
          <a:p>
            <a:r>
              <a:rPr lang="fi-FI" dirty="0">
                <a:solidFill>
                  <a:schemeClr val="tx2"/>
                </a:solidFill>
              </a:rPr>
              <a:t>ja liiketoiminta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6A270B0B-B5C8-42AA-B6BF-96E0F0126056}"/>
              </a:ext>
            </a:extLst>
          </p:cNvPr>
          <p:cNvSpPr txBox="1"/>
          <p:nvPr/>
        </p:nvSpPr>
        <p:spPr>
          <a:xfrm>
            <a:off x="3654356" y="5553100"/>
            <a:ext cx="4081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b="1" dirty="0">
                <a:solidFill>
                  <a:schemeClr val="tx2"/>
                </a:solidFill>
              </a:rPr>
              <a:t>OSUUSKUNTA</a:t>
            </a:r>
            <a:r>
              <a:rPr lang="fi-FI" dirty="0">
                <a:solidFill>
                  <a:schemeClr val="tx2"/>
                </a:solidFill>
              </a:rPr>
              <a:t> </a:t>
            </a:r>
            <a:br>
              <a:rPr lang="fi-FI" dirty="0">
                <a:solidFill>
                  <a:schemeClr val="tx2"/>
                </a:solidFill>
              </a:rPr>
            </a:br>
            <a:r>
              <a:rPr lang="fi-FI" dirty="0">
                <a:solidFill>
                  <a:schemeClr val="tx2"/>
                </a:solidFill>
              </a:rPr>
              <a:t>Itsenäisten toimijoiden yhteenliittymä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130F54E-D53C-42D8-A4EE-13BF2C4DBAFC}"/>
              </a:ext>
            </a:extLst>
          </p:cNvPr>
          <p:cNvSpPr txBox="1"/>
          <p:nvPr/>
        </p:nvSpPr>
        <p:spPr>
          <a:xfrm>
            <a:off x="9159562" y="2299710"/>
            <a:ext cx="2289409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i-FI" b="1" dirty="0">
                <a:solidFill>
                  <a:schemeClr val="tx2"/>
                </a:solidFill>
              </a:rPr>
              <a:t>YHTEISÖ</a:t>
            </a:r>
          </a:p>
          <a:p>
            <a:pPr algn="l"/>
            <a:r>
              <a:rPr lang="fi-FI" dirty="0">
                <a:solidFill>
                  <a:schemeClr val="tx2"/>
                </a:solidFill>
              </a:rPr>
              <a:t>Jäsenten odotukset </a:t>
            </a:r>
            <a:br>
              <a:rPr lang="fi-FI" dirty="0">
                <a:solidFill>
                  <a:schemeClr val="tx2"/>
                </a:solidFill>
              </a:rPr>
            </a:br>
            <a:r>
              <a:rPr lang="fi-FI" dirty="0">
                <a:solidFill>
                  <a:schemeClr val="tx2"/>
                </a:solidFill>
              </a:rPr>
              <a:t>ja vaikuttaminen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2CBCBE4-5D0E-F172-3DC8-8D3E60A0B9E0}"/>
              </a:ext>
            </a:extLst>
          </p:cNvPr>
          <p:cNvSpPr txBox="1"/>
          <p:nvPr/>
        </p:nvSpPr>
        <p:spPr>
          <a:xfrm>
            <a:off x="4500774" y="2767390"/>
            <a:ext cx="262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b="1" dirty="0">
                <a:solidFill>
                  <a:schemeClr val="accent3"/>
                </a:solidFill>
              </a:rPr>
              <a:t>Yhteiskuntavastuu</a:t>
            </a:r>
          </a:p>
        </p:txBody>
      </p:sp>
    </p:spTree>
    <p:extLst>
      <p:ext uri="{BB962C8B-B14F-4D97-AF65-F5344CB8AC3E}">
        <p14:creationId xmlns:p14="http://schemas.microsoft.com/office/powerpoint/2010/main" val="391036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35096A-E285-41D1-8765-99AC1706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Osuustoiminnan perusta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7AF39E-7789-4354-81E2-4789F8E65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ARVOT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172C98-B500-4D17-BE63-13418CC4D0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100" dirty="0"/>
              <a:t>Omatoimisuus</a:t>
            </a:r>
          </a:p>
          <a:p>
            <a:r>
              <a:rPr lang="fi-FI" sz="2100" dirty="0"/>
              <a:t>Omavastuisuus</a:t>
            </a:r>
          </a:p>
          <a:p>
            <a:r>
              <a:rPr lang="fi-FI" sz="2100" dirty="0"/>
              <a:t>Oikeudenmukaisuus</a:t>
            </a:r>
          </a:p>
          <a:p>
            <a:r>
              <a:rPr lang="fi-FI" sz="2100" dirty="0"/>
              <a:t>Tasa-arvo</a:t>
            </a:r>
          </a:p>
          <a:p>
            <a:r>
              <a:rPr lang="fi-FI" sz="2100" dirty="0"/>
              <a:t>Solidaarisuus</a:t>
            </a:r>
          </a:p>
          <a:p>
            <a:r>
              <a:rPr lang="fi-FI" sz="2100" dirty="0"/>
              <a:t>Eettiset arvot</a:t>
            </a:r>
          </a:p>
          <a:p>
            <a:pPr lvl="1"/>
            <a:r>
              <a:rPr lang="fi-FI" sz="1900" dirty="0"/>
              <a:t>rehellisyys, yhteiskunnallinen vastuu, muista välittäminen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728C820-9791-4264-8B77-7D811ADB3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PERIAATTEET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495F2FD-3DFE-411B-AF5C-1237319C768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000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fi-FI" sz="2100" dirty="0"/>
              <a:t>Vapaaehtoinen ja avoin jäsenyys</a:t>
            </a:r>
            <a:endParaRPr lang="fi-FI"/>
          </a:p>
          <a:p>
            <a:pPr marL="457200" indent="-457200">
              <a:buAutoNum type="arabicPeriod"/>
            </a:pPr>
            <a:r>
              <a:rPr lang="fi-FI" sz="2100" dirty="0"/>
              <a:t>Demokraattinen jäsenhallinto</a:t>
            </a:r>
          </a:p>
          <a:p>
            <a:pPr marL="457200" indent="-457200">
              <a:buAutoNum type="arabicPeriod"/>
            </a:pPr>
            <a:r>
              <a:rPr lang="fi-FI" sz="2100" dirty="0"/>
              <a:t>Jäsenten taloudellinen osallistuminen</a:t>
            </a:r>
          </a:p>
          <a:p>
            <a:pPr marL="457200" indent="-457200">
              <a:buAutoNum type="arabicPeriod"/>
            </a:pPr>
            <a:r>
              <a:rPr lang="fi-FI" sz="2100" dirty="0"/>
              <a:t>Itsenäisyys ja riippumattomuus</a:t>
            </a:r>
          </a:p>
          <a:p>
            <a:pPr marL="457200" indent="-457200">
              <a:buAutoNum type="arabicPeriod"/>
            </a:pPr>
            <a:r>
              <a:rPr lang="fi-FI" sz="2100" dirty="0"/>
              <a:t>Koulutus, oppiminen ja viestintä</a:t>
            </a:r>
          </a:p>
          <a:p>
            <a:pPr marL="457200" indent="-457200">
              <a:buAutoNum type="arabicPeriod"/>
            </a:pPr>
            <a:r>
              <a:rPr lang="fi-FI" sz="2100" dirty="0"/>
              <a:t>Osuuskuntien keskinäinen yhteistyö</a:t>
            </a:r>
          </a:p>
          <a:p>
            <a:pPr marL="457200" indent="-457200">
              <a:buAutoNum type="arabicPeriod"/>
            </a:pPr>
            <a:r>
              <a:rPr lang="fi-FI" sz="2100" dirty="0"/>
              <a:t>Vastuu toimintaympäristöstä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9B036FE-5D44-453E-8D34-35906C1C11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98661" y="6264953"/>
            <a:ext cx="1014713" cy="365125"/>
          </a:xfrm>
        </p:spPr>
        <p:txBody>
          <a:bodyPr/>
          <a:lstStyle/>
          <a:p>
            <a:r>
              <a:rPr lang="fi-FI" dirty="0"/>
              <a:t>KEVÄT 2023</a:t>
            </a:r>
            <a:endParaRPr lang="en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CF448B-78FB-47B0-8F6F-9877BF91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12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0514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722BD0BA-8309-9973-F062-774B3FE73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b="1" dirty="0">
                <a:solidFill>
                  <a:schemeClr val="tx2"/>
                </a:solidFill>
              </a:rPr>
              <a:t>Osuustoiminta arjessa</a:t>
            </a:r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69AE434-A049-4808-920F-49377908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032D38-42A8-4862-8063-EECE8ED95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DC51F4-8A26-4466-9B9C-4914BB9858C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02558" y="-5529595"/>
            <a:ext cx="407998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F7E9E16-1159-4777-95C1-96D46F22BF1C}"/>
              </a:ext>
            </a:extLst>
          </p:cNvPr>
          <p:cNvSpPr txBox="1"/>
          <p:nvPr/>
        </p:nvSpPr>
        <p:spPr>
          <a:xfrm>
            <a:off x="3275214" y="5966013"/>
            <a:ext cx="6084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dirty="0">
                <a:solidFill>
                  <a:schemeClr val="accent3"/>
                </a:solidFill>
              </a:rPr>
              <a:t>Osuustoiminnan tavoite on onnistua yhdessä, kestävästi.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BBFFBCE-D4C8-40A1-B229-C8BAF96AA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210" y="1687124"/>
            <a:ext cx="6796934" cy="488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06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7B9A29-ABB1-2E4E-8418-4EA8762E01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5360" y="728438"/>
            <a:ext cx="3680492" cy="5131611"/>
          </a:xfrm>
        </p:spPr>
        <p:txBody>
          <a:bodyPr/>
          <a:lstStyle/>
          <a:p>
            <a:r>
              <a:rPr lang="en-GB" sz="3600" dirty="0" err="1"/>
              <a:t>Osuustoiminta</a:t>
            </a:r>
            <a:r>
              <a:rPr lang="en-GB" sz="3600" dirty="0"/>
              <a:t> </a:t>
            </a:r>
            <a:r>
              <a:rPr lang="en-GB" sz="3600" dirty="0" err="1"/>
              <a:t>tuo</a:t>
            </a:r>
            <a:r>
              <a:rPr lang="en-GB" sz="3600" dirty="0"/>
              <a:t> </a:t>
            </a:r>
            <a:r>
              <a:rPr lang="en-GB" sz="3600" dirty="0" err="1"/>
              <a:t>ihmisille</a:t>
            </a:r>
            <a:r>
              <a:rPr lang="en-GB" sz="3600" dirty="0"/>
              <a:t> ja </a:t>
            </a:r>
            <a:r>
              <a:rPr lang="en-GB" sz="3600" dirty="0" err="1"/>
              <a:t>yhteisöille</a:t>
            </a:r>
            <a:r>
              <a:rPr lang="en-GB" sz="3600" dirty="0"/>
              <a:t> </a:t>
            </a:r>
            <a:r>
              <a:rPr lang="en-GB" sz="3600" dirty="0" err="1"/>
              <a:t>kestävää</a:t>
            </a:r>
            <a:r>
              <a:rPr lang="en-GB" sz="3600" dirty="0"/>
              <a:t> </a:t>
            </a:r>
            <a:r>
              <a:rPr lang="en-GB" sz="3600" dirty="0" err="1"/>
              <a:t>hyötyä</a:t>
            </a:r>
            <a:r>
              <a:rPr lang="en-GB" sz="3600" dirty="0"/>
              <a:t>. </a:t>
            </a:r>
            <a:endParaRPr lang="en-FI" sz="3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B04ED-9DD5-D34E-885E-95C9A9AA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KEVÄT 2023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DBB0B-FEF7-B742-8E28-7BC57DC4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4AFDE3-06B0-6648-9A98-F4A66DEDF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8321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7702-F800-7F41-AF9C-32BF037A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Osuustoiminta lukuina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67CCF-B9E7-4448-8EAD-17C6FD69C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Tilastotietoa meiltä ja maailmalta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7671-41C2-444D-9149-98DC8457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14.3.2023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E32A-B339-1C4E-9ABE-96694E62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Valtuuskunnan kokous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07D1-863B-B14C-A847-6CFADE3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0C6BA8-5BFE-5347-9D9B-163A681CE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200" y="1123200"/>
            <a:ext cx="4318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8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person, outdoor, man, food&#10;&#10;Description automatically generated">
            <a:extLst>
              <a:ext uri="{FF2B5EF4-FFF2-40B4-BE49-F238E27FC236}">
                <a16:creationId xmlns:a16="http://schemas.microsoft.com/office/drawing/2014/main" id="{398F41ED-5780-5147-97DF-01565668C1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91200" cy="68580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894538-1E1B-E14A-9DE8-A90AF4B1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814" y="830631"/>
            <a:ext cx="4658548" cy="532725"/>
          </a:xfrm>
        </p:spPr>
        <p:txBody>
          <a:bodyPr/>
          <a:lstStyle/>
          <a:p>
            <a:r>
              <a:rPr lang="en-GB" dirty="0" err="1"/>
              <a:t>Osuustoiminnan</a:t>
            </a:r>
            <a:r>
              <a:rPr lang="en-GB" dirty="0"/>
              <a:t> </a:t>
            </a:r>
            <a:r>
              <a:rPr lang="en-GB" dirty="0" err="1"/>
              <a:t>lukuja</a:t>
            </a:r>
            <a:r>
              <a:rPr lang="en-GB" dirty="0"/>
              <a:t> </a:t>
            </a:r>
            <a:r>
              <a:rPr lang="en-GB" dirty="0" err="1"/>
              <a:t>Suomessa</a:t>
            </a:r>
            <a:endParaRPr lang="en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6A471-5BC7-CA4B-AF48-A6CFABCD0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0304" y="1598445"/>
            <a:ext cx="5066836" cy="3960000"/>
          </a:xfrm>
        </p:spPr>
        <p:txBody>
          <a:bodyPr lIns="90000"/>
          <a:lstStyle/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7 miljoonaa</a:t>
            </a:r>
            <a:r>
              <a:rPr lang="fi-FI" sz="2000" dirty="0">
                <a:solidFill>
                  <a:schemeClr val="accent3"/>
                </a:solidFill>
              </a:rPr>
              <a:t> </a:t>
            </a:r>
            <a:r>
              <a:rPr lang="fi-FI" sz="2000" b="1" dirty="0">
                <a:solidFill>
                  <a:schemeClr val="accent3"/>
                </a:solidFill>
              </a:rPr>
              <a:t>jäsentä ja osakasta </a:t>
            </a:r>
            <a:br>
              <a:rPr lang="fi-FI" sz="2000" dirty="0"/>
            </a:br>
            <a:r>
              <a:rPr lang="fi-FI" sz="2000" dirty="0"/>
              <a:t>= 90% suomalaisista aikuisista mukana</a:t>
            </a:r>
          </a:p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3 500</a:t>
            </a:r>
            <a:r>
              <a:rPr lang="fi-FI" sz="2000" dirty="0">
                <a:solidFill>
                  <a:schemeClr val="accent3"/>
                </a:solidFill>
              </a:rPr>
              <a:t> </a:t>
            </a:r>
            <a:r>
              <a:rPr lang="fi-FI" sz="2000" b="1" dirty="0">
                <a:solidFill>
                  <a:schemeClr val="accent3"/>
                </a:solidFill>
              </a:rPr>
              <a:t>yritystä</a:t>
            </a:r>
            <a:endParaRPr lang="fi-FI" sz="2000" dirty="0"/>
          </a:p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100 000 työpaikkaa</a:t>
            </a:r>
            <a:r>
              <a:rPr lang="fi-FI" sz="2000" dirty="0">
                <a:solidFill>
                  <a:schemeClr val="accent3"/>
                </a:solidFill>
              </a:rPr>
              <a:t> </a:t>
            </a:r>
            <a:br>
              <a:rPr lang="fi-FI" sz="2000" dirty="0"/>
            </a:br>
            <a:r>
              <a:rPr lang="fi-FI" sz="2000" dirty="0"/>
              <a:t>= 5,5 % yksityisestä sektorista</a:t>
            </a:r>
          </a:p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35 miljardia</a:t>
            </a:r>
            <a:r>
              <a:rPr lang="fi-FI" sz="2000" dirty="0">
                <a:solidFill>
                  <a:schemeClr val="accent3"/>
                </a:solidFill>
              </a:rPr>
              <a:t> </a:t>
            </a:r>
            <a:r>
              <a:rPr lang="fi-FI" sz="2000" dirty="0"/>
              <a:t>euroa liikevaihtoa /2021</a:t>
            </a:r>
          </a:p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1,2 miljardia</a:t>
            </a:r>
            <a:r>
              <a:rPr lang="fi-FI" sz="2000" dirty="0"/>
              <a:t> euroa investointeja /2020</a:t>
            </a:r>
          </a:p>
          <a:p>
            <a:pPr>
              <a:buFontTx/>
              <a:buChar char="-"/>
              <a:defRPr/>
            </a:pPr>
            <a:r>
              <a:rPr lang="fi-FI" sz="2000" b="1" dirty="0">
                <a:solidFill>
                  <a:schemeClr val="accent3"/>
                </a:solidFill>
              </a:rPr>
              <a:t>8 miljardia</a:t>
            </a:r>
            <a:r>
              <a:rPr lang="fi-FI" sz="2000" dirty="0"/>
              <a:t> euroa yritysveroja Suomeen 2000-luvulla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CB76E-161C-2A4B-8B78-F602B7DA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4483ED-DE33-D043-BF90-3F295CF3F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E0D5F82-C5CB-4B47-967D-C907F2F9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8099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39EDA-5C2A-C548-84C6-84516662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1" y="-182802"/>
            <a:ext cx="11224354" cy="1325563"/>
          </a:xfrm>
        </p:spPr>
        <p:txBody>
          <a:bodyPr/>
          <a:lstStyle/>
          <a:p>
            <a:pPr algn="ctr"/>
            <a:r>
              <a:rPr lang="fi-FI" dirty="0">
                <a:latin typeface="Sofia Pro"/>
              </a:rPr>
              <a:t>Osuustoimintayrityksiä tai –ryhmiä esim.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47225-E2D5-194E-8D23-F1B79501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AA7771-7FE0-7044-A68A-8FB53BCB0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65" y="1991700"/>
            <a:ext cx="8279379" cy="3960000"/>
          </a:xfrm>
        </p:spPr>
        <p:txBody>
          <a:bodyPr/>
          <a:lstStyle/>
          <a:p>
            <a:pPr marL="0" indent="0">
              <a:buNone/>
            </a:pPr>
            <a:endParaRPr lang="en-FI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pic>
        <p:nvPicPr>
          <p:cNvPr id="8" name="Picture 52" descr="https://i0.wp.com/pellervo.fi/wp-content/uploads/2013/10/logo_metsagroup.png">
            <a:extLst>
              <a:ext uri="{FF2B5EF4-FFF2-40B4-BE49-F238E27FC236}">
                <a16:creationId xmlns:a16="http://schemas.microsoft.com/office/drawing/2014/main" id="{5FE2C44B-3853-461A-9E82-6105DA2C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6329" y="2641157"/>
            <a:ext cx="1724025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Lähitapiola">
            <a:extLst>
              <a:ext uri="{FF2B5EF4-FFF2-40B4-BE49-F238E27FC236}">
                <a16:creationId xmlns:a16="http://schemas.microsoft.com/office/drawing/2014/main" id="{D44A0780-D62E-4483-984B-229AB2499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6031" y="1780808"/>
            <a:ext cx="2158854" cy="44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alio">
            <a:extLst>
              <a:ext uri="{FF2B5EF4-FFF2-40B4-BE49-F238E27FC236}">
                <a16:creationId xmlns:a16="http://schemas.microsoft.com/office/drawing/2014/main" id="{E4FFEA01-BA13-4E88-A1E0-A944B8A27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8454" y="2793493"/>
            <a:ext cx="833763" cy="5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Osuuspankit">
            <a:extLst>
              <a:ext uri="{FF2B5EF4-FFF2-40B4-BE49-F238E27FC236}">
                <a16:creationId xmlns:a16="http://schemas.microsoft.com/office/drawing/2014/main" id="{125418E6-82EE-48C2-A8D4-DEA1ABEB3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0914" y="1737164"/>
            <a:ext cx="880180" cy="50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https://i1.wp.com/pellervo.fi/wp-content/uploads/2013/05/tradeka-logo.jpg?resize=265%2C69">
            <a:extLst>
              <a:ext uri="{FF2B5EF4-FFF2-40B4-BE49-F238E27FC236}">
                <a16:creationId xmlns:a16="http://schemas.microsoft.com/office/drawing/2014/main" id="{2D9D6A5D-7F7B-4339-9372-52CF73B89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404" y="2734761"/>
            <a:ext cx="1952108" cy="50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Osuuskunta Lilith">
            <a:extLst>
              <a:ext uri="{FF2B5EF4-FFF2-40B4-BE49-F238E27FC236}">
                <a16:creationId xmlns:a16="http://schemas.microsoft.com/office/drawing/2014/main" id="{BA32059E-A59C-42C5-B60B-5587FF6EF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964" y="5119629"/>
            <a:ext cx="2034626" cy="47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https://i1.wp.com/pellervo.fi/wp-content/uploads/2013/10/Faba-logo.jpg?resize=126%2C87">
            <a:extLst>
              <a:ext uri="{FF2B5EF4-FFF2-40B4-BE49-F238E27FC236}">
                <a16:creationId xmlns:a16="http://schemas.microsoft.com/office/drawing/2014/main" id="{401F6A91-ADF4-4BDD-8708-D5D7917A8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006" y="4943521"/>
            <a:ext cx="776177" cy="53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8" descr="https://i2.wp.com/pellervo.fi/wp-content/uploads/2018/09/arvo.jpg?resize=244%2C100&amp;ssl=1">
            <a:extLst>
              <a:ext uri="{FF2B5EF4-FFF2-40B4-BE49-F238E27FC236}">
                <a16:creationId xmlns:a16="http://schemas.microsoft.com/office/drawing/2014/main" id="{13507E9A-AA2E-4991-A28C-210ACB3B7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3" y="5008569"/>
            <a:ext cx="1164356" cy="47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0" descr="https://i1.wp.com/pellervo.fi/wp-content/uploads/2013/10/oss.png?resize=163%2C92">
            <a:extLst>
              <a:ext uri="{FF2B5EF4-FFF2-40B4-BE49-F238E27FC236}">
                <a16:creationId xmlns:a16="http://schemas.microsoft.com/office/drawing/2014/main" id="{AFDA0684-5AA0-4CD0-A301-B4A3A371E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1701" y="3939663"/>
            <a:ext cx="1089155" cy="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0" descr="https://i1.wp.com/pellervo.fi/wp-content/uploads/2013/10/lso.jpg">
            <a:extLst>
              <a:ext uri="{FF2B5EF4-FFF2-40B4-BE49-F238E27FC236}">
                <a16:creationId xmlns:a16="http://schemas.microsoft.com/office/drawing/2014/main" id="{29DFD621-15F4-41A7-93EB-8261CEE1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267" y="2726213"/>
            <a:ext cx="1396093" cy="64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4" descr="seo">
            <a:extLst>
              <a:ext uri="{FF2B5EF4-FFF2-40B4-BE49-F238E27FC236}">
                <a16:creationId xmlns:a16="http://schemas.microsoft.com/office/drawing/2014/main" id="{8AACB115-242F-4601-B735-79FCB8114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6339" y="5097263"/>
            <a:ext cx="1215861" cy="38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Itikka osuuskunta">
            <a:extLst>
              <a:ext uri="{FF2B5EF4-FFF2-40B4-BE49-F238E27FC236}">
                <a16:creationId xmlns:a16="http://schemas.microsoft.com/office/drawing/2014/main" id="{C5A45874-9900-4358-BDDF-F3FF5A069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3949" y="1936780"/>
            <a:ext cx="652924" cy="68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OP-Pankit">
            <a:extLst>
              <a:ext uri="{FF2B5EF4-FFF2-40B4-BE49-F238E27FC236}">
                <a16:creationId xmlns:a16="http://schemas.microsoft.com/office/drawing/2014/main" id="{644395AE-1081-45B6-9E2A-8A39EBB6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784" y="4130804"/>
            <a:ext cx="1268340" cy="28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Kuva 3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D37AAD13-ADE0-47CF-ABE9-EA872466E5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98652" y="1422404"/>
            <a:ext cx="1136708" cy="514376"/>
          </a:xfrm>
          <a:prstGeom prst="rect">
            <a:avLst/>
          </a:prstGeom>
        </p:spPr>
      </p:pic>
      <p:pic>
        <p:nvPicPr>
          <p:cNvPr id="33" name="Kuva 3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C968CE4-D883-4BBD-8C74-F64167F8EE6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8648" y="1749667"/>
            <a:ext cx="930887" cy="578560"/>
          </a:xfrm>
          <a:prstGeom prst="rect">
            <a:avLst/>
          </a:prstGeom>
        </p:spPr>
      </p:pic>
      <p:pic>
        <p:nvPicPr>
          <p:cNvPr id="37" name="Kuva 36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74DCA44-AFF3-402A-9A5B-F08E3C840273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06436" y="2888126"/>
            <a:ext cx="1416123" cy="692186"/>
          </a:xfrm>
          <a:prstGeom prst="rect">
            <a:avLst/>
          </a:prstGeom>
        </p:spPr>
      </p:pic>
      <p:pic>
        <p:nvPicPr>
          <p:cNvPr id="40" name="Kuva 39" descr="Suuntanuoli, suora">
            <a:extLst>
              <a:ext uri="{FF2B5EF4-FFF2-40B4-BE49-F238E27FC236}">
                <a16:creationId xmlns:a16="http://schemas.microsoft.com/office/drawing/2014/main" id="{449341F6-F434-4108-B209-16B083DDB0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0800000">
            <a:off x="9473466" y="2992770"/>
            <a:ext cx="502434" cy="512868"/>
          </a:xfrm>
          <a:prstGeom prst="rect">
            <a:avLst/>
          </a:prstGeom>
        </p:spPr>
      </p:pic>
      <p:pic>
        <p:nvPicPr>
          <p:cNvPr id="44" name="Kuva 43" descr="Suuntanuoli, suora">
            <a:extLst>
              <a:ext uri="{FF2B5EF4-FFF2-40B4-BE49-F238E27FC236}">
                <a16:creationId xmlns:a16="http://schemas.microsoft.com/office/drawing/2014/main" id="{5F50C70C-3E6D-4808-BD42-B442C34E95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0800000">
            <a:off x="9473466" y="2011737"/>
            <a:ext cx="502434" cy="512868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297B0F44-BE2D-4B76-A4FC-6812C205F75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07494" y="1549998"/>
            <a:ext cx="1438969" cy="8073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6A0970F-B525-DA56-41B4-21595C326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48" y="3778663"/>
            <a:ext cx="1268340" cy="106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omen Vesihuolto-osuuskunnat ry">
            <a:extLst>
              <a:ext uri="{FF2B5EF4-FFF2-40B4-BE49-F238E27FC236}">
                <a16:creationId xmlns:a16="http://schemas.microsoft.com/office/drawing/2014/main" id="{793C2CBF-0165-5F5C-8531-4F8000E5E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914" y="4074298"/>
            <a:ext cx="1786128" cy="55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556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0A3F083E-B25C-0599-65C2-EE1ADB26C4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06BBE79-3826-8607-981D-EE0A101D0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fi-FI" dirty="0"/>
              <a:t>Osuustoiminta maailmanlaajuisesti</a:t>
            </a:r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8FC221BE-5489-90AC-C758-089D5CEEC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684800"/>
            <a:ext cx="5441302" cy="396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i-FI" sz="2000" b="1" dirty="0"/>
              <a:t>GLOBAALISTI </a:t>
            </a:r>
            <a:r>
              <a:rPr lang="fi-FI" sz="2000" dirty="0"/>
              <a:t>miljardi jäsentä ja 990 miljoonaa vakuutuksenottajaa.</a:t>
            </a:r>
          </a:p>
          <a:p>
            <a:pPr>
              <a:lnSpc>
                <a:spcPct val="90000"/>
              </a:lnSpc>
            </a:pPr>
            <a:r>
              <a:rPr lang="fi-FI" sz="2000" dirty="0"/>
              <a:t>Maailman 300 suurimman osuuskunnan yhteenlaskettu liikevaihto on 2,14 biljoonaa eli 2 140 000 000 000 USD.</a:t>
            </a:r>
          </a:p>
          <a:p>
            <a:pPr>
              <a:lnSpc>
                <a:spcPct val="90000"/>
              </a:lnSpc>
            </a:pPr>
            <a:r>
              <a:rPr lang="fi-FI" sz="2000" dirty="0"/>
              <a:t>Osuuskunnat </a:t>
            </a:r>
            <a:r>
              <a:rPr lang="fi-FI" sz="2000" b="1" dirty="0"/>
              <a:t>tarjoavat työtä </a:t>
            </a:r>
            <a:r>
              <a:rPr lang="fi-FI" sz="2000" dirty="0"/>
              <a:t>280 miljoonalle ihmiselle eli joka 10. työlliselle.</a:t>
            </a:r>
          </a:p>
          <a:p>
            <a:pPr>
              <a:lnSpc>
                <a:spcPct val="90000"/>
              </a:lnSpc>
            </a:pPr>
            <a:r>
              <a:rPr lang="fi-FI" sz="2000" dirty="0"/>
              <a:t>Maailman osuustoimintaliitto on </a:t>
            </a:r>
            <a:r>
              <a:rPr lang="fi-FI" sz="2000" i="1" dirty="0"/>
              <a:t>ICA </a:t>
            </a:r>
            <a:r>
              <a:rPr lang="fi-FI" sz="2000" dirty="0"/>
              <a:t>ja sen alajärjestö </a:t>
            </a:r>
            <a:r>
              <a:rPr lang="fi-FI" sz="2000" i="1" dirty="0" err="1"/>
              <a:t>Cooperatives</a:t>
            </a:r>
            <a:r>
              <a:rPr lang="fi-FI" sz="2000" i="1" dirty="0"/>
              <a:t> Europe</a:t>
            </a:r>
            <a:r>
              <a:rPr lang="fi-FI" sz="2000" dirty="0"/>
              <a:t>. Molempien hallituksissa nyt suomalainen.</a:t>
            </a:r>
          </a:p>
          <a:p>
            <a:pPr>
              <a:lnSpc>
                <a:spcPct val="90000"/>
              </a:lnSpc>
            </a:pPr>
            <a:r>
              <a:rPr lang="fi-FI" sz="2000" dirty="0"/>
              <a:t>Euroopassa yhteensä 176 000 osuustoimintayritystä. Niissä on 141 miljoonaa jäsentä ja 4,7 miljoonaa työpaikkaa. </a:t>
            </a:r>
          </a:p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F38C8E3-19B9-CE70-C538-D8324EE7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fi-FI" sz="900" noProof="0"/>
              <a:t>KEVÄT 2023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5087F3-AA13-CA55-3A9D-F685EE4E6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DF43EB7-57F3-4A42-9660-EBA08A66A4CE}" type="slidenum">
              <a:rPr lang="fi-FI" noProof="0" smtClean="0"/>
              <a:pPr>
                <a:spcAft>
                  <a:spcPts val="600"/>
                </a:spcAft>
              </a:pPr>
              <a:t>18</a:t>
            </a:fld>
            <a:endParaRPr lang="fi-FI" noProof="0"/>
          </a:p>
        </p:txBody>
      </p:sp>
      <p:pic>
        <p:nvPicPr>
          <p:cNvPr id="18" name="Picture 8" descr="Kaikkien maan tilan näkymä">
            <a:extLst>
              <a:ext uri="{FF2B5EF4-FFF2-40B4-BE49-F238E27FC236}">
                <a16:creationId xmlns:a16="http://schemas.microsoft.com/office/drawing/2014/main" id="{4BBEE464-0B08-1C3A-5271-1D74E64ED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60" r="24674"/>
          <a:stretch/>
        </p:blipFill>
        <p:spPr>
          <a:xfrm>
            <a:off x="6400820" y="10"/>
            <a:ext cx="57911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08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030D31C3-56C8-45E7-960A-1D94A65B5A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1838" r="21838"/>
          <a:stretch/>
        </p:blipFill>
        <p:spPr>
          <a:xfrm>
            <a:off x="0" y="0"/>
            <a:ext cx="5791200" cy="6858000"/>
          </a:xfrm>
        </p:spPr>
      </p:pic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3B330A-C0FE-404A-B1D3-AF4FF185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151D69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151D69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3F29F2B-B1FF-4AB2-9F4B-29BB3258B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56D4B732-59F6-4EB6-893B-8D0DB1E0B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813" y="86400"/>
            <a:ext cx="5181599" cy="1325563"/>
          </a:xfrm>
        </p:spPr>
        <p:txBody>
          <a:bodyPr/>
          <a:lstStyle/>
          <a:p>
            <a:r>
              <a:rPr lang="fi-FI" dirty="0"/>
              <a:t>Maailman TOP-300 osuustoimintayritystä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5B8079D-4CF0-4E3C-84FA-62B526327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0814" y="1569186"/>
            <a:ext cx="4658548" cy="3960000"/>
          </a:xfrm>
        </p:spPr>
        <p:txBody>
          <a:bodyPr/>
          <a:lstStyle/>
          <a:p>
            <a:r>
              <a:rPr lang="fi-FI" sz="2000" b="1" dirty="0"/>
              <a:t>37. S-ryhmä</a:t>
            </a:r>
            <a:r>
              <a:rPr lang="fi-FI" sz="2000" dirty="0"/>
              <a:t> </a:t>
            </a:r>
            <a:br>
              <a:rPr lang="fi-FI" sz="2000" dirty="0"/>
            </a:br>
            <a:r>
              <a:rPr lang="fi-FI" sz="2000" dirty="0"/>
              <a:t>(11. suurin osuuskaupparyhmä)</a:t>
            </a:r>
          </a:p>
          <a:p>
            <a:r>
              <a:rPr lang="fi-FI" sz="2000" b="1" dirty="0"/>
              <a:t>88. MetsäGroup</a:t>
            </a:r>
          </a:p>
          <a:p>
            <a:r>
              <a:rPr lang="fi-FI" sz="2000" b="1" dirty="0"/>
              <a:t>106. OP-ryhmä</a:t>
            </a:r>
            <a:r>
              <a:rPr lang="fi-FI" sz="2000" dirty="0"/>
              <a:t> </a:t>
            </a:r>
            <a:br>
              <a:rPr lang="fi-FI" sz="2000" dirty="0"/>
            </a:br>
            <a:r>
              <a:rPr lang="fi-FI" sz="2000" dirty="0"/>
              <a:t>(11. suurin osuuspankkiryhmä)</a:t>
            </a:r>
          </a:p>
          <a:p>
            <a:r>
              <a:rPr lang="fi-FI" sz="2000" b="1" dirty="0"/>
              <a:t>203. Valio</a:t>
            </a:r>
          </a:p>
          <a:p>
            <a:r>
              <a:rPr lang="fi-FI" sz="2000" b="1" dirty="0"/>
              <a:t>203. HK-</a:t>
            </a:r>
            <a:r>
              <a:rPr lang="fi-FI" sz="2000" b="1" dirty="0" err="1"/>
              <a:t>Scan</a:t>
            </a:r>
            <a:r>
              <a:rPr lang="fi-FI" sz="2000" b="1" dirty="0"/>
              <a:t> </a:t>
            </a:r>
          </a:p>
          <a:p>
            <a:r>
              <a:rPr lang="fi-FI" sz="2000" b="1" dirty="0"/>
              <a:t>205. LähiTapiola</a:t>
            </a:r>
          </a:p>
          <a:p>
            <a:r>
              <a:rPr lang="fi-FI" sz="2000" b="1" dirty="0"/>
              <a:t>229. Atria</a:t>
            </a:r>
          </a:p>
          <a:p>
            <a:pPr marL="0" indent="0">
              <a:buNone/>
            </a:pPr>
            <a:br>
              <a:rPr lang="fi-FI" sz="1600" i="1" dirty="0"/>
            </a:br>
            <a:r>
              <a:rPr lang="fi-FI" sz="1600" i="1" dirty="0"/>
              <a:t>World </a:t>
            </a:r>
            <a:r>
              <a:rPr lang="fi-FI" sz="1600" i="1" dirty="0" err="1"/>
              <a:t>Cooperative</a:t>
            </a:r>
            <a:r>
              <a:rPr lang="fi-FI" sz="1600" i="1" dirty="0"/>
              <a:t> </a:t>
            </a:r>
            <a:r>
              <a:rPr lang="fi-FI" sz="1600" i="1" dirty="0" err="1"/>
              <a:t>Monitor</a:t>
            </a:r>
            <a:r>
              <a:rPr lang="fi-FI" sz="1600" i="1" dirty="0"/>
              <a:t> 2022, vertailuperusteena liikevaihto</a:t>
            </a:r>
            <a:endParaRPr lang="fi-FI" sz="2000" i="1" dirty="0"/>
          </a:p>
        </p:txBody>
      </p:sp>
    </p:spTree>
    <p:extLst>
      <p:ext uri="{BB962C8B-B14F-4D97-AF65-F5344CB8AC3E}">
        <p14:creationId xmlns:p14="http://schemas.microsoft.com/office/powerpoint/2010/main" val="3021217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FA31B6-7F40-4AB4-B9DF-9CCDC5D4B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EVA: Miten suhtaudut eri talousjärjestelmiin?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BF49FF9-F5CD-4FC6-A931-122D08B6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20</a:t>
            </a:fld>
            <a:endParaRPr lang="en-FI"/>
          </a:p>
        </p:txBody>
      </p:sp>
      <p:pic>
        <p:nvPicPr>
          <p:cNvPr id="6" name="Sisällön paikkamerkki 10">
            <a:extLst>
              <a:ext uri="{FF2B5EF4-FFF2-40B4-BE49-F238E27FC236}">
                <a16:creationId xmlns:a16="http://schemas.microsoft.com/office/drawing/2014/main" id="{6CBFCF24-1354-4265-8029-9976C1486D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7858" y="2601400"/>
            <a:ext cx="5497148" cy="266505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8A1F623A-FB4B-4C7F-9313-DBB96BF5E21E}"/>
              </a:ext>
            </a:extLst>
          </p:cNvPr>
          <p:cNvSpPr txBox="1"/>
          <p:nvPr/>
        </p:nvSpPr>
        <p:spPr>
          <a:xfrm>
            <a:off x="9408160" y="2407920"/>
            <a:ext cx="2265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dirty="0">
                <a:solidFill>
                  <a:schemeClr val="tx2"/>
                </a:solidFill>
              </a:rPr>
              <a:t>Evan tutkimus</a:t>
            </a:r>
          </a:p>
          <a:p>
            <a:pPr algn="l"/>
            <a:r>
              <a:rPr lang="fi-FI" dirty="0">
                <a:solidFill>
                  <a:schemeClr val="tx2"/>
                </a:solidFill>
              </a:rPr>
              <a:t>9.3.2020</a:t>
            </a:r>
            <a:br>
              <a:rPr lang="fi-FI" dirty="0">
                <a:solidFill>
                  <a:schemeClr val="tx2"/>
                </a:solidFill>
              </a:rPr>
            </a:b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89338E5C-9CA8-636D-C54F-9B33FBB3E2CB}"/>
              </a:ext>
            </a:extLst>
          </p:cNvPr>
          <p:cNvSpPr/>
          <p:nvPr/>
        </p:nvSpPr>
        <p:spPr>
          <a:xfrm>
            <a:off x="3322320" y="3285744"/>
            <a:ext cx="969264" cy="3169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8104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A7CBD4-780E-B076-FDAF-0C334D08D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Tutkittua tietoa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3D17D9C-2157-5C61-C018-D5CBCE59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t>21</a:t>
            </a:fld>
            <a:endParaRPr lang="en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27CF85D-FFBC-62C9-68C4-59873D8ED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59" y="1684800"/>
            <a:ext cx="10479556" cy="3960000"/>
          </a:xfrm>
        </p:spPr>
        <p:txBody>
          <a:bodyPr/>
          <a:lstStyle/>
          <a:p>
            <a:r>
              <a:rPr lang="fi-FI" sz="2000" dirty="0"/>
              <a:t>64 % suomalaisista tuntee osuustoimintaa huonosti tai ei lainkaan</a:t>
            </a:r>
          </a:p>
          <a:p>
            <a:r>
              <a:rPr lang="fi-FI" sz="2000" dirty="0"/>
              <a:t>58 % suhtautuu myönteisesti tai erittäin myönteisesti</a:t>
            </a:r>
          </a:p>
          <a:p>
            <a:r>
              <a:rPr lang="fi-FI" sz="2000" dirty="0"/>
              <a:t>29 % mielestä osuuskunnat eroavat selvästi osakeyhtiöistä</a:t>
            </a:r>
          </a:p>
          <a:p>
            <a:r>
              <a:rPr lang="fi-FI" sz="2000" dirty="0"/>
              <a:t>41 % nuorista (18-30v) tunnistaa osuuskunnan yritykseksi </a:t>
            </a:r>
          </a:p>
          <a:p>
            <a:r>
              <a:rPr lang="fi-FI" sz="2000" dirty="0"/>
              <a:t>44 % nuorista on kiinnostunut perustamaan yrityksen jonkun muun kanssa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sz="1800" dirty="0"/>
              <a:t>Lähde: </a:t>
            </a:r>
            <a:r>
              <a:rPr lang="fi-FI" sz="1800" dirty="0" err="1"/>
              <a:t>Kantar</a:t>
            </a:r>
            <a:r>
              <a:rPr lang="fi-FI" sz="1800" dirty="0"/>
              <a:t> 2021 ja 2022</a:t>
            </a:r>
          </a:p>
        </p:txBody>
      </p:sp>
    </p:spTree>
    <p:extLst>
      <p:ext uri="{BB962C8B-B14F-4D97-AF65-F5344CB8AC3E}">
        <p14:creationId xmlns:p14="http://schemas.microsoft.com/office/powerpoint/2010/main" val="482856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A12C32-68C8-B04B-BE68-39480AD9CC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12212" y="864524"/>
            <a:ext cx="4964828" cy="5131611"/>
          </a:xfrm>
        </p:spPr>
        <p:txBody>
          <a:bodyPr/>
          <a:lstStyle/>
          <a:p>
            <a:r>
              <a:rPr lang="fi-FI" sz="3600" dirty="0"/>
              <a:t>Noin 90 % suomalaisista on jossain määrin mukana osuus-toiminnassa, mutta vain 30 % sanoo tietävänsä, mistä mallissa on kyse.</a:t>
            </a:r>
            <a:br>
              <a:rPr lang="fi-FI" sz="3600" dirty="0"/>
            </a:br>
            <a:r>
              <a:rPr lang="fi-FI" sz="1800" b="0" dirty="0" err="1"/>
              <a:t>Kantar</a:t>
            </a:r>
            <a:r>
              <a:rPr lang="fi-FI" sz="1800" b="0" dirty="0"/>
              <a:t> 2022</a:t>
            </a:r>
            <a:endParaRPr lang="en-FI" sz="3600" b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B04ED-9DD5-D34E-885E-95C9A9AA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B86DF2-F14D-4F90-87BC-3AF58CD2B635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17.4.2023</a:t>
            </a:fld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7F9BF-D8BB-4942-99E3-D12246A3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Pellervon ja osuustoiminnan esittely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DBB0B-FEF7-B742-8E28-7BC57DC4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7B9A29-ABB1-2E4E-8418-4EA8762E0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353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7702-F800-7F41-AF9C-32BF037A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Pellervo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67CCF-B9E7-4448-8EAD-17C6FD69C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Osuuskuntien keskusjärjestö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7671-41C2-444D-9149-98DC8457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14.3.2023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E32A-B339-1C4E-9ABE-96694E62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Valtuuskunnan kokous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07D1-863B-B14C-A847-6CFADE3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0C6BA8-5BFE-5347-9D9B-163A681CE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200" y="1123200"/>
            <a:ext cx="4318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51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iha-, kevät, luonto, savu&#10;&#10;Kuvaus luotu automaattisesti">
            <a:extLst>
              <a:ext uri="{FF2B5EF4-FFF2-40B4-BE49-F238E27FC236}">
                <a16:creationId xmlns:a16="http://schemas.microsoft.com/office/drawing/2014/main" id="{E25DCDE1-B6D2-AB3E-7026-7EBAD73C2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D7428AAA-B4BF-2900-8C66-8BC2A6E1E7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8873" y="721911"/>
            <a:ext cx="5661486" cy="5131611"/>
          </a:xfrm>
        </p:spPr>
        <p:txBody>
          <a:bodyPr/>
          <a:lstStyle/>
          <a:p>
            <a:r>
              <a:rPr lang="fi-FI" sz="3600" dirty="0"/>
              <a:t>Pellervo on osuustoiminnan puolestapuhuja ja osuuskuntien verkostoija.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0482C8F-5107-CEB2-1EAF-58AFCD4DD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KEVÄT 2023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7E3B513-AD98-2FAB-5204-82B56DFB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81FFA7CA-C3A6-B491-010A-4FEC44C6C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9472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DCC4C-5D79-4A40-8A76-A1B55D7E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00" y="424551"/>
            <a:ext cx="5076626" cy="1325563"/>
          </a:xfrm>
        </p:spPr>
        <p:txBody>
          <a:bodyPr/>
          <a:lstStyle/>
          <a:p>
            <a:r>
              <a:rPr lang="en-GB" dirty="0" err="1"/>
              <a:t>Osuuskuntien</a:t>
            </a:r>
            <a:r>
              <a:rPr lang="en-GB" dirty="0"/>
              <a:t> </a:t>
            </a:r>
            <a:r>
              <a:rPr lang="en-GB" dirty="0" err="1"/>
              <a:t>keskusjärjestö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4B73D-CC7E-AC48-A26B-26A7D644A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800" y="1869215"/>
            <a:ext cx="5076626" cy="3960000"/>
          </a:xfrm>
        </p:spPr>
        <p:txBody>
          <a:bodyPr>
            <a:noAutofit/>
          </a:bodyPr>
          <a:lstStyle/>
          <a:p>
            <a:r>
              <a:rPr lang="en-GB" sz="2000" dirty="0" err="1"/>
              <a:t>Pellervon</a:t>
            </a:r>
            <a:r>
              <a:rPr lang="en-GB" sz="2000" dirty="0"/>
              <a:t> </a:t>
            </a:r>
            <a:r>
              <a:rPr lang="en-GB" sz="2000" dirty="0" err="1"/>
              <a:t>jäseniä</a:t>
            </a:r>
            <a:r>
              <a:rPr lang="en-GB" sz="2000" dirty="0"/>
              <a:t> </a:t>
            </a:r>
            <a:r>
              <a:rPr lang="en-GB" sz="2000" dirty="0" err="1"/>
              <a:t>ovat</a:t>
            </a:r>
            <a:r>
              <a:rPr lang="en-GB" sz="2000" dirty="0"/>
              <a:t> </a:t>
            </a:r>
            <a:r>
              <a:rPr lang="en-GB" sz="2000" dirty="0" err="1"/>
              <a:t>isot</a:t>
            </a:r>
            <a:r>
              <a:rPr lang="en-GB" sz="2000" dirty="0"/>
              <a:t> ja </a:t>
            </a:r>
            <a:r>
              <a:rPr lang="en-GB" sz="2000" dirty="0" err="1"/>
              <a:t>muutamat</a:t>
            </a:r>
            <a:r>
              <a:rPr lang="en-GB" sz="2000" dirty="0"/>
              <a:t> </a:t>
            </a:r>
            <a:r>
              <a:rPr lang="en-GB" sz="2000" dirty="0" err="1"/>
              <a:t>keskisuuret</a:t>
            </a:r>
            <a:r>
              <a:rPr lang="en-GB" sz="2000" dirty="0"/>
              <a:t> </a:t>
            </a:r>
            <a:r>
              <a:rPr lang="en-GB" sz="2000" dirty="0" err="1"/>
              <a:t>osuuskunnat</a:t>
            </a:r>
            <a:r>
              <a:rPr lang="en-GB" sz="2000" dirty="0"/>
              <a:t> </a:t>
            </a:r>
            <a:r>
              <a:rPr lang="en-GB" sz="2000" dirty="0" err="1"/>
              <a:t>sekä</a:t>
            </a:r>
            <a:r>
              <a:rPr lang="en-GB" sz="2000" dirty="0"/>
              <a:t> </a:t>
            </a:r>
            <a:r>
              <a:rPr lang="en-GB" sz="2000" dirty="0" err="1"/>
              <a:t>yhteisöt</a:t>
            </a:r>
            <a:endParaRPr lang="en-GB" sz="2000" dirty="0"/>
          </a:p>
          <a:p>
            <a:r>
              <a:rPr lang="en-GB" sz="2000" dirty="0" err="1"/>
              <a:t>Jäseniä</a:t>
            </a:r>
            <a:r>
              <a:rPr lang="en-GB" sz="2000" dirty="0"/>
              <a:t> 208 – </a:t>
            </a:r>
            <a:r>
              <a:rPr lang="en-GB" sz="2000" dirty="0" err="1"/>
              <a:t>yrityksiä</a:t>
            </a:r>
            <a:r>
              <a:rPr lang="en-GB" sz="2000" dirty="0"/>
              <a:t> ja </a:t>
            </a:r>
            <a:r>
              <a:rPr lang="en-GB" sz="2000" dirty="0" err="1"/>
              <a:t>yhteisöjä</a:t>
            </a:r>
            <a:endParaRPr lang="en-GB" sz="2000" dirty="0"/>
          </a:p>
          <a:p>
            <a:r>
              <a:rPr lang="en-GB" sz="2000" dirty="0" err="1"/>
              <a:t>Useita</a:t>
            </a:r>
            <a:r>
              <a:rPr lang="en-GB" sz="2000" dirty="0"/>
              <a:t> </a:t>
            </a:r>
            <a:r>
              <a:rPr lang="en-GB" sz="2000" dirty="0" err="1"/>
              <a:t>pienien</a:t>
            </a:r>
            <a:r>
              <a:rPr lang="en-GB" sz="2000" dirty="0"/>
              <a:t> </a:t>
            </a:r>
            <a:r>
              <a:rPr lang="en-GB" sz="2000" dirty="0" err="1"/>
              <a:t>osuuskuntien</a:t>
            </a:r>
            <a:r>
              <a:rPr lang="en-GB" sz="2000" dirty="0"/>
              <a:t> </a:t>
            </a:r>
            <a:r>
              <a:rPr lang="en-GB" sz="2000" dirty="0" err="1"/>
              <a:t>puolesta</a:t>
            </a:r>
            <a:r>
              <a:rPr lang="en-GB" sz="2000" dirty="0"/>
              <a:t> </a:t>
            </a:r>
            <a:r>
              <a:rPr lang="en-GB" sz="2000" dirty="0" err="1"/>
              <a:t>puhuvia</a:t>
            </a:r>
            <a:r>
              <a:rPr lang="en-GB" sz="2000" dirty="0"/>
              <a:t> </a:t>
            </a:r>
            <a:r>
              <a:rPr lang="en-GB" sz="2000" dirty="0" err="1"/>
              <a:t>yhteisöjäseniä</a:t>
            </a:r>
            <a:r>
              <a:rPr lang="en-GB" sz="2000" dirty="0"/>
              <a:t> </a:t>
            </a:r>
          </a:p>
          <a:p>
            <a:r>
              <a:rPr lang="en-GB" sz="2000" dirty="0"/>
              <a:t>Pellervo on </a:t>
            </a:r>
            <a:r>
              <a:rPr lang="en-GB" sz="2000" dirty="0" err="1"/>
              <a:t>kaikkien</a:t>
            </a:r>
            <a:r>
              <a:rPr lang="en-GB" sz="2000" dirty="0"/>
              <a:t> </a:t>
            </a:r>
            <a:r>
              <a:rPr lang="en-GB" sz="2000" dirty="0" err="1"/>
              <a:t>suomalaisten</a:t>
            </a:r>
            <a:r>
              <a:rPr lang="en-GB" sz="2000" dirty="0"/>
              <a:t> </a:t>
            </a:r>
            <a:r>
              <a:rPr lang="en-GB" sz="2000" dirty="0" err="1"/>
              <a:t>osuuskuntien</a:t>
            </a:r>
            <a:r>
              <a:rPr lang="en-GB" sz="2000" dirty="0"/>
              <a:t> </a:t>
            </a:r>
            <a:r>
              <a:rPr lang="en-GB" sz="2000" dirty="0" err="1"/>
              <a:t>puolestapuhuja</a:t>
            </a:r>
            <a:r>
              <a:rPr lang="en-GB" sz="2000" dirty="0"/>
              <a:t> </a:t>
            </a:r>
          </a:p>
          <a:p>
            <a:r>
              <a:rPr lang="en-GB" sz="2000" dirty="0" err="1"/>
              <a:t>Missiona</a:t>
            </a:r>
            <a:r>
              <a:rPr lang="en-GB" sz="2000" dirty="0"/>
              <a:t> on </a:t>
            </a:r>
            <a:r>
              <a:rPr lang="en-GB" sz="2000" dirty="0" err="1"/>
              <a:t>edistää</a:t>
            </a:r>
            <a:r>
              <a:rPr lang="en-GB" sz="2000" dirty="0"/>
              <a:t> </a:t>
            </a:r>
            <a:r>
              <a:rPr lang="en-GB" sz="2000" dirty="0" err="1"/>
              <a:t>suomalaista</a:t>
            </a:r>
            <a:r>
              <a:rPr lang="en-GB" sz="2000" dirty="0"/>
              <a:t> </a:t>
            </a:r>
            <a:r>
              <a:rPr lang="en-GB" sz="2000" dirty="0" err="1"/>
              <a:t>omistusta</a:t>
            </a:r>
            <a:r>
              <a:rPr lang="en-GB" sz="2000" dirty="0"/>
              <a:t>, </a:t>
            </a:r>
            <a:r>
              <a:rPr lang="en-GB" sz="2000" dirty="0" err="1"/>
              <a:t>työtä</a:t>
            </a:r>
            <a:r>
              <a:rPr lang="en-GB" sz="2000" dirty="0"/>
              <a:t> ja </a:t>
            </a:r>
            <a:r>
              <a:rPr lang="en-GB" sz="2000" dirty="0" err="1"/>
              <a:t>hyvinvointia</a:t>
            </a:r>
            <a:r>
              <a:rPr lang="en-GB" sz="2000" dirty="0"/>
              <a:t> </a:t>
            </a:r>
          </a:p>
          <a:p>
            <a:pPr marL="0" indent="0">
              <a:buNone/>
            </a:pPr>
            <a:endParaRPr lang="en-FI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61780-1975-AE4A-927C-C6130F00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Syksy 2021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C2DDE-BDA3-6E4C-ABDF-0D765B828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2DA00-A6EC-BB4A-8B20-BF46682A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pic>
        <p:nvPicPr>
          <p:cNvPr id="17" name="Picture Placeholder 16" descr="A view of a city street&#10;&#10;Description automatically generated">
            <a:extLst>
              <a:ext uri="{FF2B5EF4-FFF2-40B4-BE49-F238E27FC236}">
                <a16:creationId xmlns:a16="http://schemas.microsoft.com/office/drawing/2014/main" id="{04741AFA-1276-6741-9126-D9D3FD5C77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0"/>
            <a:ext cx="5791200" cy="6858000"/>
          </a:xfrm>
        </p:spPr>
      </p:pic>
    </p:spTree>
    <p:extLst>
      <p:ext uri="{BB962C8B-B14F-4D97-AF65-F5344CB8AC3E}">
        <p14:creationId xmlns:p14="http://schemas.microsoft.com/office/powerpoint/2010/main" val="3532781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9DC3263E-8CE6-D9BF-AB55-00296621C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12212" y="1209757"/>
            <a:ext cx="5279788" cy="5131611"/>
          </a:xfrm>
        </p:spPr>
        <p:txBody>
          <a:bodyPr/>
          <a:lstStyle/>
          <a:p>
            <a:r>
              <a:rPr lang="fi-FI" sz="3600" dirty="0"/>
              <a:t>Haluamme, että osuuskunta tunnetaan palvelujen käyttäjien, yrittäjien ja päättäjien joukossa hyvänä yritysmuotona. 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B4A0D5A-BC65-D6CB-CA35-9664D4A1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t>KEVÄT 2023</a:t>
            </a:r>
            <a:endParaRPr kumimoji="0" lang="en-FI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6DF90E-D6F6-1CCC-E14A-BB553015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43EB7-57F3-4A42-9660-EBA08A66A4CE}" type="slidenum">
              <a:rPr kumimoji="0" lang="en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FI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fia Pro" pitchFamily="2" charset="77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F535388-1499-B544-A4CA-16375A056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95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2DF53A-FC03-4B42-B74D-53C7890F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KEVÄT 2023</a:t>
            </a:r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AB5BD-2771-CD44-95A3-4AC303A5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3EB7-57F3-4A42-9660-EBA08A66A4CE}" type="slidenum">
              <a:rPr lang="en-FI" smtClean="0"/>
              <a:pPr/>
              <a:t>27</a:t>
            </a:fld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678A6-7410-3148-A685-518F18DEF3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br>
              <a:rPr lang="en-GB" dirty="0"/>
            </a:br>
            <a:endParaRPr lang="en-FI" dirty="0"/>
          </a:p>
          <a:p>
            <a:endParaRPr lang="fi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4D3ACC-3B22-244F-BDD3-7BAECC1430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17D32F-83D2-2E4E-97B4-CB89469284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 b="1" dirty="0" err="1"/>
              <a:t>www.pellervo.fi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 err="1"/>
              <a:t>Simonkatu</a:t>
            </a:r>
            <a:r>
              <a:rPr lang="en-GB" dirty="0"/>
              <a:t> 6, 00100 Helsinki, </a:t>
            </a:r>
            <a:r>
              <a:rPr lang="en-GB" dirty="0" err="1"/>
              <a:t>Puhelin</a:t>
            </a:r>
            <a:r>
              <a:rPr lang="en-GB" dirty="0"/>
              <a:t>: (09) 476 7501</a:t>
            </a:r>
            <a:endParaRPr lang="en-FI" dirty="0"/>
          </a:p>
          <a:p>
            <a:endParaRPr lang="fi-FI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97AB24-BB68-4345-AE14-89F5F7BEE624}"/>
              </a:ext>
            </a:extLst>
          </p:cNvPr>
          <p:cNvSpPr txBox="1"/>
          <p:nvPr/>
        </p:nvSpPr>
        <p:spPr>
          <a:xfrm>
            <a:off x="784833" y="2418764"/>
            <a:ext cx="90558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FI" sz="15000" b="1" dirty="0">
                <a:solidFill>
                  <a:schemeClr val="tx2"/>
                </a:solidFill>
              </a:rPr>
              <a:t>Kiitos</a:t>
            </a:r>
            <a:r>
              <a:rPr lang="en-FI" sz="14000" b="1" dirty="0">
                <a:solidFill>
                  <a:schemeClr val="tx2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48501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Pellervo_varit_2020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ellervon uudet kalvot ja käyttöohjeet" id="{D040ADA2-F0EA-47D8-9D38-E83DA1B23434}" vid="{FAB526C6-D42A-485C-B9AE-377A0214C07F}"/>
    </a:ext>
  </a:extLst>
</a:theme>
</file>

<file path=ppt/theme/theme2.xml><?xml version="1.0" encoding="utf-8"?>
<a:theme xmlns:a="http://schemas.openxmlformats.org/drawingml/2006/main" name="1_Office-teema">
  <a:themeElements>
    <a:clrScheme name="Pellervo_ppt_Theme_color_2020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3EA4AEB-E742-634A-87C2-972A1E9EC96A}" vid="{9F885FED-1484-5F4E-81BA-2A3EA06E8523}"/>
    </a:ext>
  </a:extLst>
</a:theme>
</file>

<file path=ppt/theme/theme3.xml><?xml version="1.0" encoding="utf-8"?>
<a:theme xmlns:a="http://schemas.openxmlformats.org/drawingml/2006/main" name="2_Office-teema">
  <a:themeElements>
    <a:clrScheme name="Pellervo_ppt_Theme_color_2020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3EA4AEB-E742-634A-87C2-972A1E9EC96A}" vid="{9F885FED-1484-5F4E-81BA-2A3EA06E8523}"/>
    </a:ext>
  </a:extLst>
</a:theme>
</file>

<file path=ppt/theme/theme4.xml><?xml version="1.0" encoding="utf-8"?>
<a:theme xmlns:a="http://schemas.openxmlformats.org/drawingml/2006/main" name="1_Pellervo">
  <a:themeElements>
    <a:clrScheme name="Pellervo_color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1" id="{75DF9D7B-7EDE-4B71-8C3F-CF6DBC5091BD}" vid="{144788AC-6EBC-4FAD-A2CA-491620B67A08}"/>
    </a:ext>
  </a:extLst>
</a:theme>
</file>

<file path=ppt/theme/theme5.xml><?xml version="1.0" encoding="utf-8"?>
<a:theme xmlns:a="http://schemas.openxmlformats.org/drawingml/2006/main" name="3_Office-teema">
  <a:themeElements>
    <a:clrScheme name="Pellervo_ppt_Theme_color_2020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3EA4AEB-E742-634A-87C2-972A1E9EC96A}" vid="{9F885FED-1484-5F4E-81BA-2A3EA06E8523}"/>
    </a:ext>
  </a:extLst>
</a:theme>
</file>

<file path=ppt/theme/theme6.xml><?xml version="1.0" encoding="utf-8"?>
<a:theme xmlns:a="http://schemas.openxmlformats.org/drawingml/2006/main" name="2_Pellervo">
  <a:themeElements>
    <a:clrScheme name="Pellervo_color">
      <a:dk1>
        <a:srgbClr val="151515"/>
      </a:dk1>
      <a:lt1>
        <a:srgbClr val="FFFFFF"/>
      </a:lt1>
      <a:dk2>
        <a:srgbClr val="151D69"/>
      </a:dk2>
      <a:lt2>
        <a:srgbClr val="FFFFFF"/>
      </a:lt2>
      <a:accent1>
        <a:srgbClr val="151D69"/>
      </a:accent1>
      <a:accent2>
        <a:srgbClr val="494E8A"/>
      </a:accent2>
      <a:accent3>
        <a:srgbClr val="4C86C7"/>
      </a:accent3>
      <a:accent4>
        <a:srgbClr val="7BA6D5"/>
      </a:accent4>
      <a:accent5>
        <a:srgbClr val="C1E8FA"/>
      </a:accent5>
      <a:accent6>
        <a:srgbClr val="151515"/>
      </a:accent6>
      <a:hlink>
        <a:srgbClr val="151D9D"/>
      </a:hlink>
      <a:folHlink>
        <a:srgbClr val="4C86C7"/>
      </a:folHlink>
    </a:clrScheme>
    <a:fontScheme name="Sofia Pro">
      <a:majorFont>
        <a:latin typeface="Sofia Pro"/>
        <a:ea typeface=""/>
        <a:cs typeface=""/>
      </a:majorFont>
      <a:minorFont>
        <a:latin typeface="Sof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1" id="{75DF9D7B-7EDE-4B71-8C3F-CF6DBC5091BD}" vid="{144788AC-6EBC-4FAD-A2CA-491620B67A0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8974caa-758f-4ce3-b30d-2f880e753990">
      <UserInfo>
        <DisplayName>Hakala Maija</DisplayName>
        <AccountId>24</AccountId>
        <AccountType/>
      </UserInfo>
    </SharedWithUsers>
    <TaxCatchAll xmlns="a8974caa-758f-4ce3-b30d-2f880e753990" xsi:nil="true"/>
    <lcf76f155ced4ddcb4097134ff3c332f xmlns="12ea72fb-f9c1-42e2-8190-d58a2e15848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2C01F26C0B6AD409ABF2FF20BDCCDC5" ma:contentTypeVersion="18" ma:contentTypeDescription="Luo uusi asiakirja." ma:contentTypeScope="" ma:versionID="fc3358fb9c9dd1d13ca5dc7af029a2aa">
  <xsd:schema xmlns:xsd="http://www.w3.org/2001/XMLSchema" xmlns:xs="http://www.w3.org/2001/XMLSchema" xmlns:p="http://schemas.microsoft.com/office/2006/metadata/properties" xmlns:ns2="12ea72fb-f9c1-42e2-8190-d58a2e158489" xmlns:ns3="a8974caa-758f-4ce3-b30d-2f880e753990" targetNamespace="http://schemas.microsoft.com/office/2006/metadata/properties" ma:root="true" ma:fieldsID="284d2f19debec99d4fb76a31bd7d7ef7" ns2:_="" ns3:_="">
    <xsd:import namespace="12ea72fb-f9c1-42e2-8190-d58a2e158489"/>
    <xsd:import namespace="a8974caa-758f-4ce3-b30d-2f880e753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72fb-f9c1-42e2-8190-d58a2e1584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89e0edd5-a478-4c70-a968-7e9809413a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74caa-758f-4ce3-b30d-2f880e75399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a8f2bc4-c19d-4b28-94f3-0a29cabfb549}" ma:internalName="TaxCatchAll" ma:showField="CatchAllData" ma:web="a8974caa-758f-4ce3-b30d-2f880e7539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1DA955-AEAA-46C9-BAB0-F0E7C3103EB2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2ea72fb-f9c1-42e2-8190-d58a2e158489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a8974caa-758f-4ce3-b30d-2f880e753990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B5F013F-85D2-45D1-B4B9-300EBDEEF6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ea72fb-f9c1-42e2-8190-d58a2e158489"/>
    <ds:schemaRef ds:uri="a8974caa-758f-4ce3-b30d-2f880e7539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8B1E86-280F-4DCA-A636-AF7CBAE5FC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Laajakuva</PresentationFormat>
  <Paragraphs>173</Paragraphs>
  <Slides>27</Slides>
  <Notes>7</Notes>
  <HiddenSlides>0</HiddenSlides>
  <MMClips>1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6</vt:i4>
      </vt:variant>
      <vt:variant>
        <vt:lpstr>Dian otsikot</vt:lpstr>
      </vt:variant>
      <vt:variant>
        <vt:i4>27</vt:i4>
      </vt:variant>
    </vt:vector>
  </HeadingPairs>
  <TitlesOfParts>
    <vt:vector size="40" baseType="lpstr">
      <vt:lpstr>Arial</vt:lpstr>
      <vt:lpstr>Calibri</vt:lpstr>
      <vt:lpstr>Sofia Pro</vt:lpstr>
      <vt:lpstr>Sofia Pro Light</vt:lpstr>
      <vt:lpstr>Sofia Pro Medium</vt:lpstr>
      <vt:lpstr>Sofia Pro Semi</vt:lpstr>
      <vt:lpstr>System Font Regular</vt:lpstr>
      <vt:lpstr>Office-teema</vt:lpstr>
      <vt:lpstr>1_Office-teema</vt:lpstr>
      <vt:lpstr>2_Office-teema</vt:lpstr>
      <vt:lpstr>1_Pellervo</vt:lpstr>
      <vt:lpstr>3_Office-teema</vt:lpstr>
      <vt:lpstr>2_Pellervo</vt:lpstr>
      <vt:lpstr>Mitä on osuustoiminta? </vt:lpstr>
      <vt:lpstr>SISÄLTÖ</vt:lpstr>
      <vt:lpstr>Mistä osuustoiminnassa on kyse?</vt:lpstr>
      <vt:lpstr>PowerPoint-esitys</vt:lpstr>
      <vt:lpstr>Osuustoiminta lyhyesti</vt:lpstr>
      <vt:lpstr>Mihin tarvitaan osuustoimintaa?</vt:lpstr>
      <vt:lpstr>Ensimmäiset osuuskunnat</vt:lpstr>
      <vt:lpstr>Osuuskunnan  jäsenen hyöty</vt:lpstr>
      <vt:lpstr>PowerPoint-esitys</vt:lpstr>
      <vt:lpstr>Mihin osuus-toiminta nojaa?</vt:lpstr>
      <vt:lpstr>Osuustoiminnan kaksoisluonne</vt:lpstr>
      <vt:lpstr>Osuustoiminnan perusta</vt:lpstr>
      <vt:lpstr>Osuustoiminta arjessa</vt:lpstr>
      <vt:lpstr>PowerPoint-esitys</vt:lpstr>
      <vt:lpstr>Osuustoiminta lukuina</vt:lpstr>
      <vt:lpstr>Osuustoiminnan lukuja Suomessa</vt:lpstr>
      <vt:lpstr>Osuustoimintayrityksiä tai –ryhmiä esim. </vt:lpstr>
      <vt:lpstr>Osuustoiminta maailmanlaajuisesti</vt:lpstr>
      <vt:lpstr>Maailman TOP-300 osuustoimintayritystä</vt:lpstr>
      <vt:lpstr>EVA: Miten suhtaudut eri talousjärjestelmiin?</vt:lpstr>
      <vt:lpstr>Tutkittua tietoa</vt:lpstr>
      <vt:lpstr>PowerPoint-esitys</vt:lpstr>
      <vt:lpstr>Pellervo</vt:lpstr>
      <vt:lpstr>PowerPoint-esitys</vt:lpstr>
      <vt:lpstr>Osuuskuntien keskusjärjestö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/>
  <cp:lastModifiedBy/>
  <cp:revision>112</cp:revision>
  <dcterms:created xsi:type="dcterms:W3CDTF">2020-09-29T08:13:41Z</dcterms:created>
  <dcterms:modified xsi:type="dcterms:W3CDTF">2023-04-17T09:13:19Z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0x01010062C01F26C0B6AD409ABF2FF20BDCCDC5</vt:lpwstr>
  </property>
  <property fmtid="{D5CDD505-2E9C-101B-9397-08002B2CF9AE}" pid="3" name="MediaServiceImageTags">
    <vt:lpwstr/>
  </property>
</Properties>
</file>